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3635" r:id="rId3"/>
    <p:sldId id="3636" r:id="rId4"/>
    <p:sldId id="261" r:id="rId5"/>
    <p:sldId id="3630" r:id="rId6"/>
    <p:sldId id="1486" r:id="rId7"/>
    <p:sldId id="1488" r:id="rId8"/>
    <p:sldId id="292" r:id="rId9"/>
    <p:sldId id="1490" r:id="rId10"/>
    <p:sldId id="1492" r:id="rId11"/>
    <p:sldId id="1496" r:id="rId12"/>
    <p:sldId id="1487" r:id="rId13"/>
    <p:sldId id="1494" r:id="rId14"/>
    <p:sldId id="2891" r:id="rId15"/>
    <p:sldId id="3627" r:id="rId16"/>
    <p:sldId id="3625" r:id="rId17"/>
    <p:sldId id="278" r:id="rId18"/>
    <p:sldId id="3637" r:id="rId19"/>
    <p:sldId id="1503" r:id="rId20"/>
    <p:sldId id="3638" r:id="rId21"/>
    <p:sldId id="1493" r:id="rId22"/>
    <p:sldId id="266" r:id="rId23"/>
    <p:sldId id="3634" r:id="rId24"/>
    <p:sldId id="307" r:id="rId25"/>
    <p:sldId id="1497" r:id="rId26"/>
    <p:sldId id="3633" r:id="rId27"/>
    <p:sldId id="3632" r:id="rId28"/>
    <p:sldId id="281" r:id="rId29"/>
    <p:sldId id="1504" r:id="rId30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/>
    <p:restoredTop sz="94668"/>
  </p:normalViewPr>
  <p:slideViewPr>
    <p:cSldViewPr snapToGrid="0" showGuides="1">
      <p:cViewPr varScale="1">
        <p:scale>
          <a:sx n="59" d="100"/>
          <a:sy n="59" d="100"/>
        </p:scale>
        <p:origin x="940" y="5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C28CB-7990-9F4C-ABC1-8DFDC949122E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DE31A-1333-7E42-A0C2-90C6C25859ED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211699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A8CE5-2AF7-F1DE-9F63-453171E62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egnaposto immagine diapositiva 1">
            <a:extLst>
              <a:ext uri="{FF2B5EF4-FFF2-40B4-BE49-F238E27FC236}">
                <a16:creationId xmlns:a16="http://schemas.microsoft.com/office/drawing/2014/main" id="{FC3FD221-1A93-EDFC-AA76-74927F9125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Segnaposto note 2">
            <a:extLst>
              <a:ext uri="{FF2B5EF4-FFF2-40B4-BE49-F238E27FC236}">
                <a16:creationId xmlns:a16="http://schemas.microsoft.com/office/drawing/2014/main" id="{20423485-A83A-A0C3-9CE0-1B97C636D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44036" name="Segnaposto numero diapositiva 3">
            <a:extLst>
              <a:ext uri="{FF2B5EF4-FFF2-40B4-BE49-F238E27FC236}">
                <a16:creationId xmlns:a16="http://schemas.microsoft.com/office/drawing/2014/main" id="{1E070FBA-00B4-7812-A7A7-A6790AAE4E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4B9C1C1-8C8B-4189-A884-72754D8EFA7D}" type="slidenum">
              <a:rPr kumimoji="0" lang="en-US" altLang="it-IT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it-IT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7031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CA558-4CA9-717B-FD07-F9ED96F22D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37AE8F-A3B6-8709-6A36-E93CCE39AA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347F18-4C9D-FC5D-0F82-84DD3D55C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6C579-30D0-1386-FF6C-2424ED7A6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A34FE-23CC-95BE-A83C-4DF0E02E1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0803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DA099-B1FA-5DAC-9B23-D4D64EECD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F37F27-98B1-1256-E5E8-431A1028B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4DA3EF-8A4A-34FB-F90A-ADA88BB02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8C5FF-C435-D6F4-B883-E5D7EF31E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4640C-5551-FFA5-7AD2-ED2DC7059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84228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56297B-21C9-E886-D413-C61ACF5993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55D61-C5EB-1807-4F05-6BC1134C38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F1946-B5C1-0CDB-6CAF-5196DF052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F9C5D-08B1-7C21-5CE3-CE6728D81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9FB04A-2F46-8810-4011-7CA21D593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535015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A7A9E-3D6D-3983-CCD7-8475E9E41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E9A6A0-E0A6-CCC5-DA31-CDD7F0452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3AF50-BCEC-E602-E782-8038BCEE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19B1E4-269B-97F3-2F71-2B118E7AB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D00B2-8548-7BBF-B6AE-4A608DD40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9612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D94AE-9300-4324-4541-587D3EB569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828F28-9673-6C5B-B1CC-53C02595E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12B0BF-D08C-F38A-6A57-AB0598989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61A1B-5B5D-9F31-401C-D3CBF3936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02F41-04AD-3CD4-C3DB-55338654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89409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10346-C704-68B8-E42E-85E034E27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1B051-F287-8FE4-637D-8EFD2EC60C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F7769-90CF-84EC-85D8-C713EEC0B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D5A69A-2716-E1FC-D650-3BCCA8526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2F677-581E-DB10-3D7D-8E433AEE1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A06352-CF00-7CC8-C6EC-8CA85EE9E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504773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37D84-0B59-2BA2-F944-4499BF75B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24E0D3-1D01-A97B-ADFF-786F88988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F5CD23-B56E-0BAA-5F08-2A91D1564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1000B0-0155-EEAE-7AE2-6269EA2664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FCE932-D896-74EF-4FEE-E1D71FD50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0DFB0B-DBF7-C956-EEDD-742EB54B2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6E91D5-2FDB-8E61-95C1-6E88C6417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E7A914-1EC7-3F4E-5188-CBC980859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048447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D6D01-F4B7-E68A-4918-11B533B12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9113A1-9160-5BE4-99A2-F5F2AAA95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118774-B9D8-3700-8802-6527EBFDF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3E612-B6D4-C9C4-1122-A150CF80E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67098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7FE2E7-27CA-BA64-6288-0665213F0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D1D935-E3BA-9445-59F1-B50857E98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6D2E41-C977-7F54-1275-AF27F858E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57794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8CD82-2330-AC99-6D3F-D90ACBB6B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55798-C4A8-F3C2-74FA-81312B0DC3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917F3-D7A5-5D12-B0D8-EDA52AD73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F664D0-C90D-5769-2DB9-05911F1A4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90C087-4F2A-29D9-99F7-E78942EA2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E97715-7FC3-6063-72C6-695E3E6BA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4968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0F52D-EA23-FE25-1588-E4E08C2B5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C4D8A7-47AA-00E6-B728-4E9D716539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5FD31A-C6D6-AB02-6940-2A3C1F20C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F55D16-1906-C2C2-AA07-ADF971E2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832512-C3F3-FC86-A411-8CC3CCA43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62B29B-5D3A-BA90-30A3-B8B9C9ED8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17538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8173A5-C93D-1EAA-EE4D-84A57EC77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1D0214-ECA8-7C9E-9840-6900110E2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6D371-54DE-0C24-3B4B-AA76F26924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99E21-6601-6F47-94FD-FF18194A06E2}" type="datetimeFigureOut">
              <a:rPr lang="en-IT" smtClean="0"/>
              <a:t>07/20/2026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8F5A2-293E-D2FE-DECF-460A69A396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3D456D-5357-A29F-A362-BF2812FCF1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816FC3-56B8-244A-B5ED-010DD884CA08}" type="slidenum">
              <a:rPr lang="en-IT" smtClean="0"/>
              <a:t>‹Nº›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959045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3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xiv.org/abs/2206.05351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63B94-F76F-4C2F-BD8B-6856BAC22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0" y="-546415"/>
            <a:ext cx="9750621" cy="3521024"/>
          </a:xfrm>
        </p:spPr>
        <p:txBody>
          <a:bodyPr anchor="b">
            <a:normAutofit/>
          </a:bodyPr>
          <a:lstStyle/>
          <a:p>
            <a:pPr algn="l"/>
            <a:r>
              <a:rPr lang="en-US" i="1" dirty="0"/>
              <a:t>The nuclear Josephson effect &amp; γ-ray emission</a:t>
            </a:r>
            <a:endParaRPr lang="es-ES" sz="81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E5512F9-654E-427D-92C7-580B2DFBF4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0" y="2974609"/>
            <a:ext cx="7543450" cy="3256548"/>
          </a:xfrm>
        </p:spPr>
        <p:txBody>
          <a:bodyPr anchor="t">
            <a:normAutofit fontScale="92500" lnSpcReduction="20000"/>
          </a:bodyPr>
          <a:lstStyle/>
          <a:p>
            <a:pPr algn="l"/>
            <a:r>
              <a:rPr lang="es-ES" dirty="0"/>
              <a:t> </a:t>
            </a:r>
          </a:p>
          <a:p>
            <a:pPr algn="l"/>
            <a:r>
              <a:rPr lang="es-ES" u="sng" dirty="0"/>
              <a:t>F.Barranco</a:t>
            </a:r>
            <a:r>
              <a:rPr lang="es-ES" u="sng" baseline="30000" dirty="0"/>
              <a:t>1</a:t>
            </a:r>
            <a:r>
              <a:rPr lang="es-ES" u="sng" dirty="0"/>
              <a:t> , </a:t>
            </a:r>
            <a:r>
              <a:rPr lang="es-ES" dirty="0"/>
              <a:t>G.Potel</a:t>
            </a:r>
            <a:r>
              <a:rPr lang="es-ES" u="sng" baseline="30000" dirty="0"/>
              <a:t>1</a:t>
            </a:r>
            <a:r>
              <a:rPr lang="es-ES" dirty="0"/>
              <a:t> and E. Vigezzi</a:t>
            </a:r>
            <a:r>
              <a:rPr lang="es-ES" u="sng" baseline="30000" dirty="0"/>
              <a:t>2</a:t>
            </a:r>
            <a:endParaRPr lang="es-ES" sz="1800" i="1" dirty="0"/>
          </a:p>
          <a:p>
            <a:pPr algn="l"/>
            <a:r>
              <a:rPr lang="es-ES" sz="1800" i="1" dirty="0"/>
              <a:t>(1)</a:t>
            </a:r>
            <a:r>
              <a:rPr lang="es-ES" sz="1800" i="1" dirty="0" err="1"/>
              <a:t>Dept</a:t>
            </a:r>
            <a:r>
              <a:rPr lang="es-ES" sz="1800" i="1" dirty="0"/>
              <a:t>. Física Aplicada III, Univ. </a:t>
            </a:r>
            <a:r>
              <a:rPr lang="es-ES" sz="1800" i="1" dirty="0" err="1"/>
              <a:t>of</a:t>
            </a:r>
            <a:r>
              <a:rPr lang="es-ES" sz="1800" i="1" dirty="0"/>
              <a:t> Seville, Spain</a:t>
            </a:r>
          </a:p>
          <a:p>
            <a:pPr algn="l"/>
            <a:r>
              <a:rPr lang="es-ES" sz="1800" i="1" dirty="0"/>
              <a:t>(2)INFN, Milano, Italy</a:t>
            </a:r>
          </a:p>
          <a:p>
            <a:pPr algn="l"/>
            <a:endParaRPr lang="es-ES" sz="1800" i="1" dirty="0"/>
          </a:p>
          <a:p>
            <a:pPr algn="l"/>
            <a:endParaRPr lang="es-ES" sz="1800" i="1" dirty="0"/>
          </a:p>
          <a:p>
            <a:pPr algn="l"/>
            <a:endParaRPr lang="es-ES" sz="1800" i="1" dirty="0"/>
          </a:p>
          <a:p>
            <a:pPr algn="l"/>
            <a:r>
              <a:rPr lang="es-ES" sz="2800" i="1" dirty="0"/>
              <a:t>Bienal RSEF, Sevilla julio 2026.</a:t>
            </a:r>
          </a:p>
          <a:p>
            <a:pPr algn="l"/>
            <a:r>
              <a:rPr lang="es-ES" sz="2800" i="1" dirty="0"/>
              <a:t>        </a:t>
            </a:r>
          </a:p>
        </p:txBody>
      </p:sp>
      <p:pic>
        <p:nvPicPr>
          <p:cNvPr id="4" name="Imagen 3" descr="logo financiador">
            <a:extLst>
              <a:ext uri="{FF2B5EF4-FFF2-40B4-BE49-F238E27FC236}">
                <a16:creationId xmlns:a16="http://schemas.microsoft.com/office/drawing/2014/main" id="{AD779C1E-28B7-8E09-E90E-D0F38E35D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022" y="5090160"/>
            <a:ext cx="4405884" cy="85344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30A409C-06F3-708A-2DDF-861B027E0A42}"/>
              </a:ext>
            </a:extLst>
          </p:cNvPr>
          <p:cNvSpPr txBox="1"/>
          <p:nvPr/>
        </p:nvSpPr>
        <p:spPr>
          <a:xfrm>
            <a:off x="7476022" y="6046491"/>
            <a:ext cx="2518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PID2023-146401NB-I00</a:t>
            </a:r>
          </a:p>
        </p:txBody>
      </p:sp>
    </p:spTree>
    <p:extLst>
      <p:ext uri="{BB962C8B-B14F-4D97-AF65-F5344CB8AC3E}">
        <p14:creationId xmlns:p14="http://schemas.microsoft.com/office/powerpoint/2010/main" val="4147647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72E2222A-2F43-4CF2-A68C-F1BC7E5D3159}"/>
              </a:ext>
            </a:extLst>
          </p:cNvPr>
          <p:cNvCxnSpPr/>
          <p:nvPr/>
        </p:nvCxnSpPr>
        <p:spPr>
          <a:xfrm>
            <a:off x="7430815" y="4908331"/>
            <a:ext cx="0" cy="1786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B46227D-11CF-EC63-0C27-E219CDBD8B27}"/>
              </a:ext>
            </a:extLst>
          </p:cNvPr>
          <p:cNvSpPr txBox="1"/>
          <p:nvPr/>
        </p:nvSpPr>
        <p:spPr>
          <a:xfrm>
            <a:off x="8963054" y="5504550"/>
            <a:ext cx="2936504" cy="13234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IT" sz="2000" dirty="0"/>
              <a:t>G.Potel et al,</a:t>
            </a:r>
          </a:p>
          <a:p>
            <a:r>
              <a:rPr lang="en-IT" sz="2000" dirty="0"/>
              <a:t>PRC 103 L021601 (2021)</a:t>
            </a:r>
          </a:p>
          <a:p>
            <a:r>
              <a:rPr lang="en-IT" sz="2000" dirty="0"/>
              <a:t>PRC 105 L061602 (2022)</a:t>
            </a:r>
          </a:p>
          <a:p>
            <a:r>
              <a:rPr lang="en-IT" sz="2000" dirty="0"/>
              <a:t>arXiv:2206.0531</a:t>
            </a:r>
            <a:r>
              <a:rPr lang="en-IT" b="1" dirty="0"/>
              <a:t> </a:t>
            </a:r>
            <a:endParaRPr lang="en-IT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AF764F-40B3-A9C8-D402-A9E77867EA27}"/>
              </a:ext>
            </a:extLst>
          </p:cNvPr>
          <p:cNvSpPr txBox="1"/>
          <p:nvPr/>
        </p:nvSpPr>
        <p:spPr>
          <a:xfrm>
            <a:off x="7430814" y="879625"/>
            <a:ext cx="3813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E</a:t>
            </a:r>
            <a:r>
              <a:rPr lang="en-GB" sz="2800" baseline="-25000" dirty="0"/>
              <a:t>𝛄</a:t>
            </a:r>
            <a:r>
              <a:rPr lang="en-GB" sz="2800" baseline="30000" dirty="0"/>
              <a:t>max </a:t>
            </a:r>
            <a:r>
              <a:rPr lang="en-GB" sz="2800" dirty="0"/>
              <a:t>= Q</a:t>
            </a:r>
            <a:r>
              <a:rPr lang="en-GB" sz="2800" baseline="-25000" dirty="0"/>
              <a:t>2n</a:t>
            </a:r>
            <a:r>
              <a:rPr lang="en-GB" sz="2800" dirty="0"/>
              <a:t>= 1.3 MeV</a:t>
            </a:r>
            <a:endParaRPr lang="en-IT" sz="2800" dirty="0"/>
          </a:p>
        </p:txBody>
      </p:sp>
      <p:pic>
        <p:nvPicPr>
          <p:cNvPr id="19" name="Picture 18" descr="A picture containing text, font, white, handwriting&#10;&#10;Description automatically generated">
            <a:extLst>
              <a:ext uri="{FF2B5EF4-FFF2-40B4-BE49-F238E27FC236}">
                <a16:creationId xmlns:a16="http://schemas.microsoft.com/office/drawing/2014/main" id="{F04BDBB9-5E91-8924-A73F-21BD5B383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7"/>
          <a:stretch>
            <a:fillRect/>
          </a:stretch>
        </p:blipFill>
        <p:spPr>
          <a:xfrm>
            <a:off x="688771" y="581515"/>
            <a:ext cx="5196485" cy="11194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E21B4B-5B9F-1821-1EE6-A1E348E9B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30" y="1780107"/>
            <a:ext cx="9074150" cy="334718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7C6231-3C52-F63E-680F-F9F4B0342D3D}"/>
              </a:ext>
            </a:extLst>
          </p:cNvPr>
          <p:cNvCxnSpPr/>
          <p:nvPr/>
        </p:nvCxnSpPr>
        <p:spPr>
          <a:xfrm flipV="1">
            <a:off x="6610865" y="1402845"/>
            <a:ext cx="0" cy="1019079"/>
          </a:xfrm>
          <a:prstGeom prst="line">
            <a:avLst/>
          </a:prstGeom>
          <a:ln w="47625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2982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screenshot, diagram, design&#10;&#10;Description automatically generated">
            <a:extLst>
              <a:ext uri="{FF2B5EF4-FFF2-40B4-BE49-F238E27FC236}">
                <a16:creationId xmlns:a16="http://schemas.microsoft.com/office/drawing/2014/main" id="{7836E6ED-A1E1-0DF8-A5DA-DE55B92BD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141" y="152752"/>
            <a:ext cx="8897599" cy="6552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939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creenshot, diagram, line&#10;&#10;Description automatically generated">
            <a:extLst>
              <a:ext uri="{FF2B5EF4-FFF2-40B4-BE49-F238E27FC236}">
                <a16:creationId xmlns:a16="http://schemas.microsoft.com/office/drawing/2014/main" id="{B99C63F2-E120-0D97-C6C9-23F936A55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064" y="490765"/>
            <a:ext cx="8390224" cy="617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63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01FF2E91-4A11-4381-89AD-B84857D99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8260" y="-21020"/>
            <a:ext cx="7463420" cy="6567810"/>
          </a:xfrm>
          <a:prstGeom prst="rect">
            <a:avLst/>
          </a:prstGeom>
          <a:ln>
            <a:noFill/>
          </a:ln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FC67534-C3B8-4922-89EC-1F78D033BFCB}"/>
              </a:ext>
            </a:extLst>
          </p:cNvPr>
          <p:cNvSpPr/>
          <p:nvPr/>
        </p:nvSpPr>
        <p:spPr>
          <a:xfrm>
            <a:off x="4141076" y="2558697"/>
            <a:ext cx="1366345" cy="546538"/>
          </a:xfrm>
          <a:prstGeom prst="ellipse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112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1AFB3CA0-C77D-10B4-1B07-98188F75C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982" y="94565"/>
            <a:ext cx="8428036" cy="6668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534B516-3C0B-62C3-5972-B3D989D3A43B}"/>
              </a:ext>
            </a:extLst>
          </p:cNvPr>
          <p:cNvSpPr txBox="1"/>
          <p:nvPr/>
        </p:nvSpPr>
        <p:spPr>
          <a:xfrm>
            <a:off x="309675" y="243378"/>
            <a:ext cx="28832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err="1">
                <a:solidFill>
                  <a:srgbClr val="FF0000"/>
                </a:solidFill>
              </a:rPr>
              <a:t>Original</a:t>
            </a:r>
            <a:r>
              <a:rPr lang="it-IT" sz="1400" b="1" dirty="0">
                <a:solidFill>
                  <a:srgbClr val="FF0000"/>
                </a:solidFill>
              </a:rPr>
              <a:t> </a:t>
            </a:r>
            <a:r>
              <a:rPr lang="it-IT" sz="1400" b="1" dirty="0" err="1">
                <a:solidFill>
                  <a:srgbClr val="FF0000"/>
                </a:solidFill>
              </a:rPr>
              <a:t>proposal</a:t>
            </a:r>
            <a:r>
              <a:rPr lang="it-IT" sz="1400" b="1" dirty="0">
                <a:solidFill>
                  <a:srgbClr val="FF0000"/>
                </a:solidFill>
              </a:rPr>
              <a:t> </a:t>
            </a:r>
            <a:r>
              <a:rPr lang="it-IT" sz="1400" b="1" dirty="0" err="1">
                <a:solidFill>
                  <a:srgbClr val="FF0000"/>
                </a:solidFill>
              </a:rPr>
              <a:t>approved</a:t>
            </a:r>
            <a:r>
              <a:rPr lang="it-IT" sz="1400" b="1" dirty="0">
                <a:solidFill>
                  <a:srgbClr val="FF0000"/>
                </a:solidFill>
              </a:rPr>
              <a:t> by the LNL PAC  </a:t>
            </a:r>
            <a:r>
              <a:rPr lang="it-IT" sz="1400" b="1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it-IT" sz="14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experiment</a:t>
            </a:r>
            <a:r>
              <a:rPr lang="it-IT" sz="1400" b="1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it-IT" sz="1400" b="1" dirty="0" err="1">
                <a:solidFill>
                  <a:srgbClr val="FF0000"/>
                </a:solidFill>
                <a:sym typeface="Wingdings" panose="05000000000000000000" pitchFamily="2" charset="2"/>
              </a:rPr>
              <a:t>performed</a:t>
            </a:r>
            <a:r>
              <a:rPr lang="it-IT" sz="1400" b="1" dirty="0">
                <a:solidFill>
                  <a:srgbClr val="FF0000"/>
                </a:solidFill>
                <a:sym typeface="Wingdings" panose="05000000000000000000" pitchFamily="2" charset="2"/>
              </a:rPr>
              <a:t> in 2023 </a:t>
            </a:r>
            <a:endParaRPr lang="it-IT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02250-C56A-74A9-C20F-2E4BCC730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ttangolo con angoli arrotondati 15">
            <a:extLst>
              <a:ext uri="{FF2B5EF4-FFF2-40B4-BE49-F238E27FC236}">
                <a16:creationId xmlns:a16="http://schemas.microsoft.com/office/drawing/2014/main" id="{438F685D-C127-9DFA-8FD2-1CBE6333E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5197" y="3822501"/>
            <a:ext cx="9798468" cy="279082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DejaVu Sans"/>
            </a:endParaRPr>
          </a:p>
        </p:txBody>
      </p:sp>
      <p:sp>
        <p:nvSpPr>
          <p:cNvPr id="43011" name="Rettangolo con angoli arrotondati 14">
            <a:extLst>
              <a:ext uri="{FF2B5EF4-FFF2-40B4-BE49-F238E27FC236}">
                <a16:creationId xmlns:a16="http://schemas.microsoft.com/office/drawing/2014/main" id="{0AC80492-1D35-02C4-9386-E15BFB956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629" y="836614"/>
            <a:ext cx="9871969" cy="270557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endParaRPr kumimoji="0" lang="it-IT" altLang="it-IT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DejaVu Sans"/>
            </a:endParaRPr>
          </a:p>
        </p:txBody>
      </p:sp>
      <p:pic>
        <p:nvPicPr>
          <p:cNvPr id="43012" name="Immagine 4">
            <a:extLst>
              <a:ext uri="{FF2B5EF4-FFF2-40B4-BE49-F238E27FC236}">
                <a16:creationId xmlns:a16="http://schemas.microsoft.com/office/drawing/2014/main" id="{353CB171-C107-2C7F-DDCD-9F5D930CCA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574" y="1110331"/>
            <a:ext cx="2991982" cy="2333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Immagine 8">
            <a:extLst>
              <a:ext uri="{FF2B5EF4-FFF2-40B4-BE49-F238E27FC236}">
                <a16:creationId xmlns:a16="http://schemas.microsoft.com/office/drawing/2014/main" id="{D3164CA9-B8E1-8F3B-1559-09C1E6F18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721" y="4131570"/>
            <a:ext cx="3473268" cy="2304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Immagine 10">
            <a:extLst>
              <a:ext uri="{FF2B5EF4-FFF2-40B4-BE49-F238E27FC236}">
                <a16:creationId xmlns:a16="http://schemas.microsoft.com/office/drawing/2014/main" id="{48E1F8F1-94E5-B903-1AE2-E076B3CFA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934" y="4131570"/>
            <a:ext cx="2881651" cy="245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Immagine 11">
            <a:extLst>
              <a:ext uri="{FF2B5EF4-FFF2-40B4-BE49-F238E27FC236}">
                <a16:creationId xmlns:a16="http://schemas.microsoft.com/office/drawing/2014/main" id="{22D65726-71C8-0F62-BB35-F9F0559D6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778" y="1241841"/>
            <a:ext cx="3674154" cy="2185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7A302D2-2E91-A620-2B32-290C4C0DBE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852" y="191420"/>
            <a:ext cx="5947522" cy="431800"/>
          </a:xfrm>
          <a:prstGeom prst="rect">
            <a:avLst/>
          </a:prstGeom>
          <a:solidFill>
            <a:srgbClr val="FFFF00"/>
          </a:solidFill>
          <a:ln w="28575">
            <a:solidFill>
              <a:srgbClr val="333399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</a:rPr>
              <a:t>Josephson </a:t>
            </a:r>
            <a:r>
              <a:rPr kumimoji="0" lang="it-IT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</a:rPr>
              <a:t>dipole</a:t>
            </a: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</a:rPr>
              <a:t> gamma ray </a:t>
            </a:r>
            <a:r>
              <a:rPr kumimoji="0" lang="it-IT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</a:rPr>
              <a:t>angular</a:t>
            </a: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</a:rPr>
              <a:t> </a:t>
            </a:r>
            <a:r>
              <a:rPr kumimoji="0" lang="it-IT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</a:rPr>
              <a:t>distributions</a:t>
            </a: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itchFamily="66" charset="0"/>
                <a:ea typeface="+mn-ea"/>
              </a:rPr>
              <a:t>      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itchFamily="66" charset="0"/>
              <a:ea typeface="+mn-ea"/>
            </a:endParaRPr>
          </a:p>
        </p:txBody>
      </p:sp>
      <p:sp>
        <p:nvSpPr>
          <p:cNvPr id="43017" name="CasellaDiTesto 16">
            <a:extLst>
              <a:ext uri="{FF2B5EF4-FFF2-40B4-BE49-F238E27FC236}">
                <a16:creationId xmlns:a16="http://schemas.microsoft.com/office/drawing/2014/main" id="{E21DA0C8-AE9E-2DD7-DA10-18577427E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8519" y="809713"/>
            <a:ext cx="284003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theoretical</a:t>
            </a: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 </a:t>
            </a:r>
            <a:r>
              <a:rPr kumimoji="0" lang="it-IT" alt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predictions</a:t>
            </a:r>
            <a:r>
              <a:rPr kumimoji="0" lang="it-IT" alt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 </a:t>
            </a:r>
          </a:p>
        </p:txBody>
      </p:sp>
      <p:sp>
        <p:nvSpPr>
          <p:cNvPr id="43018" name="CasellaDiTesto 17">
            <a:extLst>
              <a:ext uri="{FF2B5EF4-FFF2-40B4-BE49-F238E27FC236}">
                <a16:creationId xmlns:a16="http://schemas.microsoft.com/office/drawing/2014/main" id="{315F6CB2-B757-F0DC-9E24-FE059A6B3E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193" y="3793016"/>
            <a:ext cx="30860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overlap</a:t>
            </a: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 with AGATA </a:t>
            </a:r>
            <a:r>
              <a:rPr kumimoji="0" lang="it-IT" alt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geometry</a:t>
            </a:r>
            <a:r>
              <a:rPr kumimoji="0" lang="it-IT" alt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 </a:t>
            </a:r>
          </a:p>
        </p:txBody>
      </p:sp>
      <p:sp>
        <p:nvSpPr>
          <p:cNvPr id="43019" name="CasellaDiTesto 18">
            <a:extLst>
              <a:ext uri="{FF2B5EF4-FFF2-40B4-BE49-F238E27FC236}">
                <a16:creationId xmlns:a16="http://schemas.microsoft.com/office/drawing/2014/main" id="{BD845368-AA8A-221E-60D7-6DA9E746F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3223" y="932579"/>
            <a:ext cx="284003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scheme</a:t>
            </a:r>
            <a:r>
              <a:rPr kumimoji="0" lang="it-IT" alt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 of the reaction</a:t>
            </a:r>
            <a:endParaRPr kumimoji="0" lang="it-IT" altLang="it-IT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</a:endParaRPr>
          </a:p>
        </p:txBody>
      </p:sp>
      <p:sp>
        <p:nvSpPr>
          <p:cNvPr id="43020" name="CasellaDiTesto 19">
            <a:extLst>
              <a:ext uri="{FF2B5EF4-FFF2-40B4-BE49-F238E27FC236}">
                <a16:creationId xmlns:a16="http://schemas.microsoft.com/office/drawing/2014/main" id="{DFE041A3-5D92-399A-325C-7E16DDE26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1695" y="3840639"/>
            <a:ext cx="156800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simulations</a:t>
            </a:r>
            <a:endParaRPr kumimoji="0" lang="it-IT" altLang="it-IT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DejaVu Sans"/>
            </a:endParaRPr>
          </a:p>
        </p:txBody>
      </p:sp>
      <p:sp>
        <p:nvSpPr>
          <p:cNvPr id="43021" name="CasellaDiTesto 20">
            <a:extLst>
              <a:ext uri="{FF2B5EF4-FFF2-40B4-BE49-F238E27FC236}">
                <a16:creationId xmlns:a16="http://schemas.microsoft.com/office/drawing/2014/main" id="{01FF4A49-339E-FABE-8FB7-BB2C40FB0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2565" y="4516886"/>
            <a:ext cx="19798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input (</a:t>
            </a:r>
            <a:r>
              <a:rPr kumimoji="0" lang="it-IT" altLang="it-IT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Broglia’s</a:t>
            </a: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 theory)</a:t>
            </a:r>
          </a:p>
        </p:txBody>
      </p:sp>
      <p:sp>
        <p:nvSpPr>
          <p:cNvPr id="43022" name="CasellaDiTesto 21">
            <a:extLst>
              <a:ext uri="{FF2B5EF4-FFF2-40B4-BE49-F238E27FC236}">
                <a16:creationId xmlns:a16="http://schemas.microsoft.com/office/drawing/2014/main" id="{3E66CAB9-89C1-2424-126D-71E7E1C58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5355" y="5743574"/>
            <a:ext cx="6873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DejaVu Sans"/>
              </a:rPr>
              <a:t>output </a:t>
            </a:r>
          </a:p>
        </p:txBody>
      </p:sp>
    </p:spTree>
    <p:extLst>
      <p:ext uri="{BB962C8B-B14F-4D97-AF65-F5344CB8AC3E}">
        <p14:creationId xmlns:p14="http://schemas.microsoft.com/office/powerpoint/2010/main" val="2842302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EBF68-ABB6-3665-6005-CF2F0A223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629F2F00-7CA6-B79E-C8FB-3CAECB78B0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173" y="405316"/>
            <a:ext cx="8756678" cy="6063270"/>
          </a:xfrm>
          <a:prstGeom prst="rect">
            <a:avLst/>
          </a:prstGeom>
        </p:spPr>
      </p:pic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371B6D1F-F544-CA5A-93FE-9DD590A55074}"/>
              </a:ext>
            </a:extLst>
          </p:cNvPr>
          <p:cNvCxnSpPr/>
          <p:nvPr/>
        </p:nvCxnSpPr>
        <p:spPr bwMode="auto">
          <a:xfrm flipH="1" flipV="1">
            <a:off x="8721255" y="2417196"/>
            <a:ext cx="247816" cy="3339548"/>
          </a:xfrm>
          <a:prstGeom prst="line">
            <a:avLst/>
          </a:prstGeom>
          <a:solidFill>
            <a:srgbClr val="00B8FF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32585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65F5A-D7C2-7F95-C6DD-CCD4B6DB6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520EBA9-2565-3038-C02D-AFBB02375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028" y="816429"/>
            <a:ext cx="8222372" cy="5830191"/>
          </a:xfrm>
          <a:prstGeom prst="rect">
            <a:avLst/>
          </a:prstGeom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CC21B15E-B706-2687-1430-57C821F71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11380"/>
            <a:ext cx="3884756" cy="431800"/>
          </a:xfrm>
          <a:prstGeom prst="rect">
            <a:avLst/>
          </a:prstGeom>
          <a:solidFill>
            <a:srgbClr val="FFFF00"/>
          </a:solidFill>
          <a:ln w="28575">
            <a:solidFill>
              <a:srgbClr val="333399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sym typeface="Wingdings" panose="05000000000000000000" pitchFamily="2" charset="2"/>
              </a:rPr>
              <a:t>Full Q data vs. prediction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  </a:t>
            </a:r>
            <a:endParaRPr lang="en-US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15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5FB86-B15F-8901-C316-8DC4D18E4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07140AF0-572C-DE86-E788-67AFD9785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13" y="889688"/>
            <a:ext cx="7217044" cy="551547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2C08691B-F7CA-6DD4-6692-E591F0279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93" y="889688"/>
            <a:ext cx="3690861" cy="5110423"/>
          </a:xfrm>
          <a:prstGeom prst="rect">
            <a:avLst/>
          </a:prstGeom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7D64B45F-C4DF-5A4B-7396-75E0B428E8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0200" y="211380"/>
            <a:ext cx="3884756" cy="431800"/>
          </a:xfrm>
          <a:prstGeom prst="rect">
            <a:avLst/>
          </a:prstGeom>
          <a:solidFill>
            <a:srgbClr val="FFFF00"/>
          </a:solidFill>
          <a:ln w="28575">
            <a:solidFill>
              <a:srgbClr val="333399"/>
            </a:solidFill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sym typeface="Wingdings" panose="05000000000000000000" pitchFamily="2" charset="2"/>
              </a:rPr>
              <a:t>Gating</a:t>
            </a:r>
            <a:r>
              <a:rPr lang="it-IT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sym typeface="Wingdings" panose="05000000000000000000" pitchFamily="2" charset="2"/>
              </a:rPr>
              <a:t> on Q-</a:t>
            </a:r>
            <a:r>
              <a:rPr lang="it-IT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sym typeface="Wingdings" panose="05000000000000000000" pitchFamily="2" charset="2"/>
              </a:rPr>
              <a:t>Egamma</a:t>
            </a:r>
            <a:r>
              <a:rPr lang="it-IT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sym typeface="Wingdings" panose="05000000000000000000" pitchFamily="2" charset="2"/>
              </a:rPr>
              <a:t> </a:t>
            </a:r>
            <a:r>
              <a:rPr lang="it-IT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sym typeface="Wingdings" panose="05000000000000000000" pitchFamily="2" charset="2"/>
              </a:rPr>
              <a:t>matrixes</a:t>
            </a:r>
            <a:r>
              <a:rPr lang="it-IT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sym typeface="Wingdings" panose="05000000000000000000" pitchFamily="2" charset="2"/>
              </a:rPr>
              <a:t>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  </a:t>
            </a:r>
            <a:endParaRPr lang="en-US" b="1" kern="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FF31E89-A95F-252F-826B-962DA80F811A}"/>
              </a:ext>
            </a:extLst>
          </p:cNvPr>
          <p:cNvSpPr txBox="1"/>
          <p:nvPr/>
        </p:nvSpPr>
        <p:spPr>
          <a:xfrm>
            <a:off x="2108523" y="2143443"/>
            <a:ext cx="14995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>
                <a:solidFill>
                  <a:srgbClr val="FF0000"/>
                </a:solidFill>
              </a:rPr>
              <a:t>superimposed</a:t>
            </a:r>
            <a:r>
              <a:rPr lang="it-IT" sz="1400" dirty="0">
                <a:solidFill>
                  <a:srgbClr val="FF0000"/>
                </a:solidFill>
              </a:rPr>
              <a:t> </a:t>
            </a:r>
            <a:r>
              <a:rPr lang="it-IT" sz="1400" dirty="0" err="1">
                <a:solidFill>
                  <a:srgbClr val="FF0000"/>
                </a:solidFill>
              </a:rPr>
              <a:t>Jos</a:t>
            </a:r>
            <a:r>
              <a:rPr lang="it-IT" sz="1400" dirty="0">
                <a:solidFill>
                  <a:srgbClr val="FF0000"/>
                </a:solidFill>
              </a:rPr>
              <a:t> </a:t>
            </a:r>
            <a:r>
              <a:rPr lang="it-IT" sz="1400" dirty="0" err="1">
                <a:solidFill>
                  <a:srgbClr val="FF0000"/>
                </a:solidFill>
              </a:rPr>
              <a:t>simulation</a:t>
            </a:r>
            <a:r>
              <a:rPr lang="it-IT" sz="1400" dirty="0">
                <a:solidFill>
                  <a:srgbClr val="FF0000"/>
                </a:solidFill>
              </a:rPr>
              <a:t>     </a:t>
            </a:r>
          </a:p>
        </p:txBody>
      </p: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C067A965-3787-A82A-7D91-4C6237FAC559}"/>
              </a:ext>
            </a:extLst>
          </p:cNvPr>
          <p:cNvCxnSpPr/>
          <p:nvPr/>
        </p:nvCxnSpPr>
        <p:spPr>
          <a:xfrm flipH="1">
            <a:off x="2108523" y="2666663"/>
            <a:ext cx="329440" cy="4016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35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67CFB558-E7EB-6150-1270-44D87726A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8440" y="1563861"/>
            <a:ext cx="3620233" cy="45356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94E506-11AA-3469-D6A3-8106BBAB1C93}"/>
              </a:ext>
            </a:extLst>
          </p:cNvPr>
          <p:cNvSpPr txBox="1"/>
          <p:nvPr/>
        </p:nvSpPr>
        <p:spPr>
          <a:xfrm>
            <a:off x="6631952" y="496876"/>
            <a:ext cx="4029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800" dirty="0"/>
              <a:t>A legacy of Ricardo Broglia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CCAD4E-7D80-3060-0E03-42151E3488C5}"/>
              </a:ext>
            </a:extLst>
          </p:cNvPr>
          <p:cNvSpPr txBox="1"/>
          <p:nvPr/>
        </p:nvSpPr>
        <p:spPr>
          <a:xfrm>
            <a:off x="665651" y="870194"/>
            <a:ext cx="34295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3200" dirty="0"/>
              <a:t>Collaborators:</a:t>
            </a:r>
          </a:p>
          <a:p>
            <a:r>
              <a:rPr lang="es-ES" sz="3200" dirty="0"/>
              <a:t>E. </a:t>
            </a:r>
            <a:r>
              <a:rPr lang="es-ES" sz="3200" dirty="0" err="1"/>
              <a:t>Vigezzi</a:t>
            </a:r>
            <a:r>
              <a:rPr lang="es-ES" sz="3200" dirty="0"/>
              <a:t> </a:t>
            </a:r>
            <a:r>
              <a:rPr lang="en-IT" sz="3200" dirty="0"/>
              <a:t>(</a:t>
            </a:r>
            <a:r>
              <a:rPr lang="es-ES" sz="3200" dirty="0"/>
              <a:t>Milano</a:t>
            </a:r>
            <a:r>
              <a:rPr lang="en-IT" sz="3200" dirty="0"/>
              <a:t>)</a:t>
            </a:r>
          </a:p>
          <a:p>
            <a:r>
              <a:rPr lang="en-IT" sz="3200" dirty="0"/>
              <a:t>G. Potel (</a:t>
            </a:r>
            <a:r>
              <a:rPr lang="es-ES" sz="3200" dirty="0"/>
              <a:t>Sevilla</a:t>
            </a:r>
            <a:r>
              <a:rPr lang="en-IT" sz="3200" dirty="0"/>
              <a:t>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E0F6D9-409D-0F5D-8261-C3500AC17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" y="3567247"/>
            <a:ext cx="6362700" cy="1701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A00731-6298-39C3-5216-64E8DE66267A}"/>
              </a:ext>
            </a:extLst>
          </p:cNvPr>
          <p:cNvSpPr txBox="1"/>
          <p:nvPr/>
        </p:nvSpPr>
        <p:spPr>
          <a:xfrm>
            <a:off x="457200" y="5453183"/>
            <a:ext cx="45063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Proc. </a:t>
            </a:r>
            <a:r>
              <a:rPr lang="en-GB" dirty="0"/>
              <a:t>o</a:t>
            </a:r>
            <a:r>
              <a:rPr lang="en-IT" dirty="0"/>
              <a:t>f </a:t>
            </a:r>
            <a:r>
              <a:rPr lang="en-IT"/>
              <a:t>the International </a:t>
            </a:r>
            <a:r>
              <a:rPr lang="en-IT" dirty="0"/>
              <a:t>School of Physics </a:t>
            </a:r>
          </a:p>
          <a:p>
            <a:r>
              <a:rPr lang="en-IT" dirty="0"/>
              <a:t>“E</a:t>
            </a:r>
            <a:r>
              <a:rPr lang="en-GB" dirty="0"/>
              <a:t>n</a:t>
            </a:r>
            <a:r>
              <a:rPr lang="en-IT" dirty="0"/>
              <a:t>rico Fermi” Course 213  Springer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B2A52C-6879-8F9F-5B17-9AA33084E121}"/>
              </a:ext>
            </a:extLst>
          </p:cNvPr>
          <p:cNvSpPr txBox="1"/>
          <p:nvPr/>
        </p:nvSpPr>
        <p:spPr>
          <a:xfrm>
            <a:off x="5535827" y="3892378"/>
            <a:ext cx="902043" cy="10256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20029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D9632-D5EC-90A2-2AFF-C15CD1BA5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91E9A15-EB53-3294-FB9B-DD75B1CC0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3" y="3001524"/>
            <a:ext cx="3403295" cy="4031087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AE64737-AFD5-A04D-5DDC-65CAC5694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780" y="386216"/>
            <a:ext cx="11772899" cy="537810"/>
          </a:xfrm>
          <a:ln w="28575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                                Josephson Junctions (DC and AC): In Condensed Matter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616BCC3-3FEE-F518-DD39-F79BB9A3C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874" y="1259753"/>
            <a:ext cx="7016782" cy="186132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0E90A44-A37F-78FF-984D-4E4362884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047" y="2698259"/>
            <a:ext cx="3296992" cy="128144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BCDF0AB-63C8-7B9B-D7B2-4EF08B132B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0551" y="4269514"/>
            <a:ext cx="3979555" cy="253244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D7A7554-B702-354C-1804-3D6F63F907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7145"/>
          <a:stretch/>
        </p:blipFill>
        <p:spPr>
          <a:xfrm>
            <a:off x="6921935" y="3713787"/>
            <a:ext cx="2550017" cy="101997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71A4CFC1-8E2A-0DDB-9E4C-3666AAB8D5BA}"/>
              </a:ext>
            </a:extLst>
          </p:cNvPr>
          <p:cNvSpPr txBox="1"/>
          <p:nvPr/>
        </p:nvSpPr>
        <p:spPr>
          <a:xfrm>
            <a:off x="3421018" y="4269514"/>
            <a:ext cx="3712488" cy="25324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6AA8AC83-A4E2-74BC-F0A5-609A98200B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890" b="1"/>
          <a:stretch/>
        </p:blipFill>
        <p:spPr>
          <a:xfrm>
            <a:off x="7838590" y="5304128"/>
            <a:ext cx="3343048" cy="543674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DD2AE2F4-C337-8AEB-F22D-936BD0301DC4}"/>
              </a:ext>
            </a:extLst>
          </p:cNvPr>
          <p:cNvSpPr txBox="1"/>
          <p:nvPr/>
        </p:nvSpPr>
        <p:spPr>
          <a:xfrm>
            <a:off x="7697267" y="4733757"/>
            <a:ext cx="3747803" cy="14631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E992F3B-C3B8-C34E-489A-88AB988CCA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7659" y="2875343"/>
            <a:ext cx="4327301" cy="92727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9263747-4B9C-F7BE-76AE-947C05E051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853" y="1056115"/>
            <a:ext cx="2998091" cy="182730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0F42722-D215-AD99-0EA4-36A30828736E}"/>
              </a:ext>
            </a:extLst>
          </p:cNvPr>
          <p:cNvSpPr txBox="1"/>
          <p:nvPr/>
        </p:nvSpPr>
        <p:spPr>
          <a:xfrm flipH="1">
            <a:off x="1329635" y="2535167"/>
            <a:ext cx="779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V(t)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B13F6F00-7BB7-DB3C-7545-B389AA6122EA}"/>
              </a:ext>
            </a:extLst>
          </p:cNvPr>
          <p:cNvSpPr/>
          <p:nvPr/>
        </p:nvSpPr>
        <p:spPr>
          <a:xfrm>
            <a:off x="1340141" y="2524926"/>
            <a:ext cx="518023" cy="360927"/>
          </a:xfrm>
          <a:prstGeom prst="ellipse">
            <a:avLst/>
          </a:prstGeom>
          <a:solidFill>
            <a:schemeClr val="accent1">
              <a:alpha val="7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457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C44692-26D7-68B7-4295-56905CCCB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286" y="136842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                                        </a:t>
            </a:r>
          </a:p>
          <a:p>
            <a:pPr marL="0" indent="0">
              <a:buNone/>
            </a:pPr>
            <a:endParaRPr lang="es-ES" sz="4800" dirty="0"/>
          </a:p>
          <a:p>
            <a:pPr marL="0" indent="0">
              <a:buNone/>
            </a:pPr>
            <a:r>
              <a:rPr lang="es-ES" sz="4800" dirty="0"/>
              <a:t>                Gracias por su atención!!</a:t>
            </a:r>
          </a:p>
        </p:txBody>
      </p:sp>
    </p:spTree>
    <p:extLst>
      <p:ext uri="{BB962C8B-B14F-4D97-AF65-F5344CB8AC3E}">
        <p14:creationId xmlns:p14="http://schemas.microsoft.com/office/powerpoint/2010/main" val="6537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150BB-6C8E-42F0-8570-1157BE66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246" y="468524"/>
            <a:ext cx="5586090" cy="465123"/>
          </a:xfrm>
          <a:ln w="28575">
            <a:solidFill>
              <a:srgbClr val="FF0000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ES" sz="2400" dirty="0"/>
              <a:t>Gamma </a:t>
            </a:r>
            <a:r>
              <a:rPr lang="es-ES" sz="2400" dirty="0" err="1"/>
              <a:t>strength</a:t>
            </a:r>
            <a:r>
              <a:rPr lang="es-ES" sz="2400" dirty="0"/>
              <a:t>: 2NT </a:t>
            </a:r>
            <a:r>
              <a:rPr lang="es-ES" sz="2400" b="1" dirty="0"/>
              <a:t> </a:t>
            </a:r>
            <a:r>
              <a:rPr lang="es-ES" sz="2400" dirty="0"/>
              <a:t>versus 1NT </a:t>
            </a:r>
            <a:r>
              <a:rPr lang="es-ES" sz="2400" dirty="0" err="1"/>
              <a:t>channel</a:t>
            </a:r>
            <a:endParaRPr lang="es-ES" sz="24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FE8B818-4548-45A7-9772-A69A5F7E2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602" y="1391646"/>
            <a:ext cx="5352908" cy="453270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903C9EE-EA99-4233-9D50-14C07AE662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619" y="1370871"/>
            <a:ext cx="5008830" cy="455348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C6695C8-7C79-8B0A-EB22-096EF2254AC5}"/>
              </a:ext>
            </a:extLst>
          </p:cNvPr>
          <p:cNvSpPr txBox="1"/>
          <p:nvPr/>
        </p:nvSpPr>
        <p:spPr>
          <a:xfrm>
            <a:off x="7025066" y="6094203"/>
            <a:ext cx="4957383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IT" sz="2400" dirty="0"/>
              <a:t>G.Potel et al., PRC 105 L061602 (2022)</a:t>
            </a:r>
          </a:p>
        </p:txBody>
      </p:sp>
    </p:spTree>
    <p:extLst>
      <p:ext uri="{BB962C8B-B14F-4D97-AF65-F5344CB8AC3E}">
        <p14:creationId xmlns:p14="http://schemas.microsoft.com/office/powerpoint/2010/main" val="557459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150BB-6C8E-42F0-8570-1157BE66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550" y="208113"/>
            <a:ext cx="11772899" cy="580737"/>
          </a:xfrm>
          <a:ln w="28575">
            <a:solidFill>
              <a:srgbClr val="0070C0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s-ES" sz="11200" dirty="0"/>
              <a:t> </a:t>
            </a:r>
            <a:r>
              <a:rPr lang="es-ES" sz="11200" dirty="0" err="1"/>
              <a:t>Velocity</a:t>
            </a:r>
            <a:r>
              <a:rPr lang="es-ES" sz="11200" dirty="0"/>
              <a:t> </a:t>
            </a:r>
            <a:r>
              <a:rPr lang="es-ES" sz="11200" dirty="0" err="1"/>
              <a:t>of</a:t>
            </a:r>
            <a:r>
              <a:rPr lang="es-ES" sz="11200" dirty="0"/>
              <a:t> </a:t>
            </a:r>
            <a:r>
              <a:rPr lang="es-ES" sz="11200" dirty="0" err="1"/>
              <a:t>the</a:t>
            </a:r>
            <a:r>
              <a:rPr lang="es-ES" sz="11200" dirty="0"/>
              <a:t> </a:t>
            </a:r>
            <a:r>
              <a:rPr lang="es-ES" sz="11200" dirty="0" err="1"/>
              <a:t>Transferred</a:t>
            </a:r>
            <a:r>
              <a:rPr lang="es-ES" sz="11200" dirty="0"/>
              <a:t> Cooper and  (</a:t>
            </a:r>
            <a:r>
              <a:rPr lang="es-ES" sz="11200" dirty="0" err="1"/>
              <a:t>critical</a:t>
            </a:r>
            <a:r>
              <a:rPr lang="es-ES" sz="11200" dirty="0"/>
              <a:t>) </a:t>
            </a:r>
            <a:r>
              <a:rPr lang="es-ES" sz="11200" dirty="0" err="1"/>
              <a:t>Depairing</a:t>
            </a:r>
            <a:r>
              <a:rPr lang="es-ES" sz="11200" dirty="0"/>
              <a:t> </a:t>
            </a:r>
            <a:r>
              <a:rPr lang="es-ES" sz="11200" dirty="0" err="1"/>
              <a:t>velocity</a:t>
            </a:r>
            <a:r>
              <a:rPr lang="es-ES" sz="11200" dirty="0"/>
              <a:t> .</a:t>
            </a:r>
          </a:p>
          <a:p>
            <a:pPr marL="0" indent="0">
              <a:buNone/>
            </a:pPr>
            <a:r>
              <a:rPr lang="es-ES" sz="2400" dirty="0"/>
              <a:t>         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218DE1C-F9B8-4371-BACF-DE9C4757A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1895467"/>
            <a:ext cx="6125014" cy="398763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B3159A6-BB89-453A-A1FA-3238D6EC6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" y="5519902"/>
            <a:ext cx="7113500" cy="1338098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B5461DE5-D420-C8D0-2673-660C96841986}"/>
              </a:ext>
            </a:extLst>
          </p:cNvPr>
          <p:cNvGrpSpPr/>
          <p:nvPr/>
        </p:nvGrpSpPr>
        <p:grpSpPr>
          <a:xfrm>
            <a:off x="6334564" y="1076363"/>
            <a:ext cx="5465609" cy="3215122"/>
            <a:chOff x="6595821" y="4511193"/>
            <a:chExt cx="5465609" cy="3215122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4B68AEC3-66AA-41DB-86B0-666051E647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595821" y="5208450"/>
              <a:ext cx="5465609" cy="2517865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4AFE4D34-06B4-41B9-AC82-9694ECFE2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36964" y="4511193"/>
              <a:ext cx="4507606" cy="534473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B477004F-12AD-C9FD-3E10-11882CA8B566}"/>
              </a:ext>
            </a:extLst>
          </p:cNvPr>
          <p:cNvGrpSpPr/>
          <p:nvPr/>
        </p:nvGrpSpPr>
        <p:grpSpPr>
          <a:xfrm>
            <a:off x="1884076" y="974895"/>
            <a:ext cx="2775962" cy="984770"/>
            <a:chOff x="4108864" y="1200586"/>
            <a:chExt cx="2775962" cy="984770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961BF256-A89C-41D9-9C91-74DE1532DA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39776"/>
            <a:stretch/>
          </p:blipFill>
          <p:spPr>
            <a:xfrm>
              <a:off x="4551455" y="1200586"/>
              <a:ext cx="2333371" cy="984770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ECB25FA3-11F7-43BD-8D50-3F7E0C369D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86808"/>
            <a:stretch/>
          </p:blipFill>
          <p:spPr>
            <a:xfrm>
              <a:off x="4108864" y="1200586"/>
              <a:ext cx="511119" cy="9847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6795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31518-6295-CCD9-91FA-86BB6ECD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335122-87C0-E85D-85AB-8D72C512F2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0764" y="246338"/>
            <a:ext cx="5306669" cy="432585"/>
          </a:xfrm>
          <a:ln w="28575">
            <a:solidFill>
              <a:srgbClr val="FF0000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s-ES" sz="11200" dirty="0"/>
              <a:t>  </a:t>
            </a:r>
            <a:r>
              <a:rPr lang="es-ES" sz="11200" dirty="0" err="1"/>
              <a:t>Critical</a:t>
            </a:r>
            <a:r>
              <a:rPr lang="es-ES" sz="11200" dirty="0"/>
              <a:t> </a:t>
            </a:r>
            <a:r>
              <a:rPr lang="es-ES" sz="11200" dirty="0" err="1"/>
              <a:t>depairing</a:t>
            </a:r>
            <a:r>
              <a:rPr lang="es-ES" sz="11200" dirty="0"/>
              <a:t> </a:t>
            </a:r>
            <a:r>
              <a:rPr lang="es-ES" sz="11200" dirty="0" err="1"/>
              <a:t>velocity</a:t>
            </a:r>
            <a:r>
              <a:rPr lang="es-ES" sz="11200" dirty="0"/>
              <a:t> </a:t>
            </a:r>
          </a:p>
          <a:p>
            <a:pPr marL="0" indent="0">
              <a:buNone/>
            </a:pPr>
            <a:r>
              <a:rPr lang="es-ES" sz="2400" dirty="0"/>
              <a:t>          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BFF81F1-21ED-1457-017F-DB2A979005D5}"/>
              </a:ext>
            </a:extLst>
          </p:cNvPr>
          <p:cNvGrpSpPr/>
          <p:nvPr/>
        </p:nvGrpSpPr>
        <p:grpSpPr>
          <a:xfrm>
            <a:off x="1227158" y="1181201"/>
            <a:ext cx="2844490" cy="984770"/>
            <a:chOff x="1227158" y="1181201"/>
            <a:chExt cx="2844490" cy="984770"/>
          </a:xfrm>
        </p:grpSpPr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763203BA-EAFE-8816-0A3F-CE15CE4AD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9776"/>
            <a:stretch/>
          </p:blipFill>
          <p:spPr>
            <a:xfrm>
              <a:off x="1738277" y="1181201"/>
              <a:ext cx="2333371" cy="984770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709F857-4ED4-7651-B7F5-59E01AD9BA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86808"/>
            <a:stretch/>
          </p:blipFill>
          <p:spPr>
            <a:xfrm>
              <a:off x="1227158" y="1181201"/>
              <a:ext cx="511119" cy="984770"/>
            </a:xfrm>
            <a:prstGeom prst="rect">
              <a:avLst/>
            </a:prstGeom>
          </p:spPr>
        </p:pic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C3BBE37-292D-9295-2F9E-108BCFA534AC}"/>
              </a:ext>
            </a:extLst>
          </p:cNvPr>
          <p:cNvCxnSpPr/>
          <p:nvPr/>
        </p:nvCxnSpPr>
        <p:spPr>
          <a:xfrm>
            <a:off x="268039" y="1181201"/>
            <a:ext cx="0" cy="4719273"/>
          </a:xfrm>
          <a:prstGeom prst="line">
            <a:avLst/>
          </a:prstGeom>
          <a:ln w="698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A picture containing text, screenshot, diagram, line&#10;&#10;Description automatically generated">
            <a:extLst>
              <a:ext uri="{FF2B5EF4-FFF2-40B4-BE49-F238E27FC236}">
                <a16:creationId xmlns:a16="http://schemas.microsoft.com/office/drawing/2014/main" id="{309350BF-2D2E-5BC7-8245-A233BFA7D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7" t="8804" r="14489" b="23727"/>
          <a:stretch>
            <a:fillRect/>
          </a:stretch>
        </p:blipFill>
        <p:spPr>
          <a:xfrm>
            <a:off x="1690107" y="2552801"/>
            <a:ext cx="5523974" cy="3902428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BD16FEA2-B27A-84C8-38B9-26E54D77F2B6}"/>
              </a:ext>
            </a:extLst>
          </p:cNvPr>
          <p:cNvGrpSpPr/>
          <p:nvPr/>
        </p:nvGrpSpPr>
        <p:grpSpPr>
          <a:xfrm>
            <a:off x="7714818" y="2668249"/>
            <a:ext cx="4209143" cy="4572000"/>
            <a:chOff x="6706149" y="1601319"/>
            <a:chExt cx="4209143" cy="4572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73B2506-FACD-B273-CF43-E578FEA3E6E9}"/>
                    </a:ext>
                  </a:extLst>
                </p:cNvPr>
                <p:cNvSpPr txBox="1"/>
                <p:nvPr/>
              </p:nvSpPr>
              <p:spPr>
                <a:xfrm>
                  <a:off x="6706149" y="1673586"/>
                  <a:ext cx="218008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IT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</m:oMath>
                    </m:oMathPara>
                  </a14:m>
                  <a:endParaRPr lang="en-IT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273B2506-FACD-B273-CF43-E578FEA3E6E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06149" y="1673586"/>
                  <a:ext cx="218008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8333" r="-8333"/>
                  </a:stretch>
                </a:blipFill>
              </p:spPr>
              <p:txBody>
                <a:bodyPr/>
                <a:lstStyle/>
                <a:p>
                  <a:r>
                    <a:rPr lang="es-E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27" name="Picture 26" descr="A picture containing text, font, handwriting, screenshot&#10;&#10;Description automatically generated">
              <a:extLst>
                <a:ext uri="{FF2B5EF4-FFF2-40B4-BE49-F238E27FC236}">
                  <a16:creationId xmlns:a16="http://schemas.microsoft.com/office/drawing/2014/main" id="{57734C7A-A02B-3E26-2334-A434F48CB5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6149" y="1601319"/>
              <a:ext cx="4209143" cy="4572000"/>
            </a:xfrm>
            <a:prstGeom prst="rect">
              <a:avLst/>
            </a:prstGeom>
          </p:spPr>
        </p:pic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403A2BAF-2F6B-D949-A650-24EBCC8AA0D2}"/>
                </a:ext>
              </a:extLst>
            </p:cNvPr>
            <p:cNvSpPr/>
            <p:nvPr/>
          </p:nvSpPr>
          <p:spPr>
            <a:xfrm>
              <a:off x="8371114" y="1994129"/>
              <a:ext cx="97972" cy="12858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830102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434CE-D82D-4025-95A8-2B01B88DD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2D7E0F-87B9-130B-1975-63784D455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780" y="386215"/>
            <a:ext cx="11772899" cy="948599"/>
          </a:xfrm>
          <a:ln w="28575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                                 </a:t>
            </a:r>
            <a:r>
              <a:rPr lang="es-ES" sz="2400" dirty="0" err="1"/>
              <a:t>Velocity</a:t>
            </a:r>
            <a:r>
              <a:rPr lang="es-ES" sz="2400" dirty="0"/>
              <a:t> </a:t>
            </a:r>
            <a:r>
              <a:rPr lang="es-ES" sz="2400" dirty="0" err="1"/>
              <a:t>of</a:t>
            </a:r>
            <a:r>
              <a:rPr lang="es-ES" sz="2400" dirty="0"/>
              <a:t>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Transfered</a:t>
            </a:r>
            <a:r>
              <a:rPr lang="es-ES" sz="2400" dirty="0"/>
              <a:t> (nuclear)  Cooper Pair.</a:t>
            </a:r>
          </a:p>
          <a:p>
            <a:pPr marL="0" indent="0">
              <a:buNone/>
            </a:pPr>
            <a:r>
              <a:rPr lang="es-ES" sz="2400" dirty="0"/>
              <a:t>                    </a:t>
            </a:r>
            <a:r>
              <a:rPr lang="es-ES" sz="2400" dirty="0" err="1"/>
              <a:t>Simulated</a:t>
            </a:r>
            <a:r>
              <a:rPr lang="es-ES" sz="2400" dirty="0"/>
              <a:t> data (DWBA </a:t>
            </a:r>
            <a:r>
              <a:rPr lang="es-ES" sz="2400" dirty="0" err="1"/>
              <a:t>calc’s</a:t>
            </a:r>
            <a:r>
              <a:rPr lang="es-ES" sz="2400" dirty="0"/>
              <a:t>) as a </a:t>
            </a:r>
            <a:r>
              <a:rPr lang="es-ES" sz="2400" dirty="0" err="1"/>
              <a:t>function</a:t>
            </a:r>
            <a:r>
              <a:rPr lang="es-ES" sz="2400" dirty="0"/>
              <a:t> </a:t>
            </a:r>
            <a:r>
              <a:rPr lang="es-ES" sz="2400" dirty="0" err="1"/>
              <a:t>of</a:t>
            </a:r>
            <a:r>
              <a:rPr lang="es-ES" sz="2400" dirty="0"/>
              <a:t> </a:t>
            </a:r>
            <a:r>
              <a:rPr lang="es-ES" sz="2400" dirty="0" err="1"/>
              <a:t>pairing</a:t>
            </a:r>
            <a:r>
              <a:rPr lang="es-ES" sz="2400" dirty="0"/>
              <a:t> </a:t>
            </a:r>
            <a:r>
              <a:rPr lang="es-ES" sz="2400" dirty="0" err="1"/>
              <a:t>interaction</a:t>
            </a:r>
            <a:r>
              <a:rPr lang="es-ES" sz="2400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1EB9AE8-AF47-305D-BB68-431AA5D4F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1396" y="1408986"/>
            <a:ext cx="4069724" cy="492616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E3E7223-1828-5DBC-DF38-8E2B89A8573B}"/>
              </a:ext>
            </a:extLst>
          </p:cNvPr>
          <p:cNvSpPr txBox="1"/>
          <p:nvPr/>
        </p:nvSpPr>
        <p:spPr>
          <a:xfrm>
            <a:off x="6023021" y="5047967"/>
            <a:ext cx="5927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/>
              <a:t>Some</a:t>
            </a:r>
            <a:r>
              <a:rPr lang="es-ES" dirty="0"/>
              <a:t> </a:t>
            </a:r>
            <a:r>
              <a:rPr lang="es-ES" dirty="0" err="1"/>
              <a:t>de-pairing</a:t>
            </a:r>
            <a:r>
              <a:rPr lang="es-ES" dirty="0"/>
              <a:t> </a:t>
            </a:r>
            <a:r>
              <a:rPr lang="es-ES" dirty="0" err="1"/>
              <a:t>velocity</a:t>
            </a:r>
            <a:r>
              <a:rPr lang="es-ES" dirty="0"/>
              <a:t> </a:t>
            </a:r>
            <a:r>
              <a:rPr lang="es-ES" dirty="0" err="1"/>
              <a:t>effect</a:t>
            </a:r>
            <a:r>
              <a:rPr lang="es-ES" dirty="0"/>
              <a:t> </a:t>
            </a:r>
            <a:r>
              <a:rPr lang="es-ES" dirty="0" err="1"/>
              <a:t>seems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be </a:t>
            </a:r>
            <a:r>
              <a:rPr lang="es-ES" dirty="0" err="1"/>
              <a:t>present</a:t>
            </a:r>
            <a:r>
              <a:rPr lang="es-ES" dirty="0"/>
              <a:t> in DWBA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C70D3A8-B53D-3A66-F074-8D9E33A7024D}"/>
              </a:ext>
            </a:extLst>
          </p:cNvPr>
          <p:cNvSpPr txBox="1"/>
          <p:nvPr/>
        </p:nvSpPr>
        <p:spPr>
          <a:xfrm>
            <a:off x="1166648" y="2060028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ξ</a:t>
            </a:r>
            <a:r>
              <a:rPr lang="es-ES" dirty="0"/>
              <a:t>(</a:t>
            </a:r>
            <a:r>
              <a:rPr lang="es-ES" dirty="0" err="1"/>
              <a:t>fm</a:t>
            </a:r>
            <a:r>
              <a:rPr lang="es-ES" dirty="0"/>
              <a:t>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EFA308B-102B-77FF-2AC5-F9C840713B70}"/>
              </a:ext>
            </a:extLst>
          </p:cNvPr>
          <p:cNvSpPr txBox="1"/>
          <p:nvPr/>
        </p:nvSpPr>
        <p:spPr>
          <a:xfrm flipH="1">
            <a:off x="3293415" y="6358758"/>
            <a:ext cx="2161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G*A(</a:t>
            </a:r>
            <a:r>
              <a:rPr lang="es-ES" dirty="0" err="1"/>
              <a:t>MeV</a:t>
            </a:r>
            <a:r>
              <a:rPr lang="es-ES" dirty="0"/>
              <a:t>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8FF0E13-3A17-889D-D8AB-29F3BF5F1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868" y="3736427"/>
            <a:ext cx="4979568" cy="109307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4BEACCB-BEAB-F56F-F48C-A9D17F9010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776"/>
          <a:stretch/>
        </p:blipFill>
        <p:spPr>
          <a:xfrm>
            <a:off x="6249627" y="2136803"/>
            <a:ext cx="2333371" cy="98477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F8DA187-31DB-4E2E-D29E-9712062B2AF7}"/>
              </a:ext>
            </a:extLst>
          </p:cNvPr>
          <p:cNvSpPr/>
          <p:nvPr/>
        </p:nvSpPr>
        <p:spPr>
          <a:xfrm>
            <a:off x="6249627" y="2429360"/>
            <a:ext cx="379773" cy="466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24ACC4E-C9E0-CD1B-5E26-3FE634B49A49}"/>
              </a:ext>
            </a:extLst>
          </p:cNvPr>
          <p:cNvSpPr txBox="1"/>
          <p:nvPr/>
        </p:nvSpPr>
        <p:spPr>
          <a:xfrm>
            <a:off x="6765250" y="1769317"/>
            <a:ext cx="1648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Magenta curve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A0490B4-D4E1-80CA-792F-D4941D25F151}"/>
              </a:ext>
            </a:extLst>
          </p:cNvPr>
          <p:cNvSpPr txBox="1"/>
          <p:nvPr/>
        </p:nvSpPr>
        <p:spPr>
          <a:xfrm>
            <a:off x="6765249" y="3340038"/>
            <a:ext cx="1393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Green curve</a:t>
            </a:r>
          </a:p>
        </p:txBody>
      </p:sp>
    </p:spTree>
    <p:extLst>
      <p:ext uri="{BB962C8B-B14F-4D97-AF65-F5344CB8AC3E}">
        <p14:creationId xmlns:p14="http://schemas.microsoft.com/office/powerpoint/2010/main" val="226642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150BB-6C8E-42F0-8570-1157BE66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0764" y="246338"/>
            <a:ext cx="5306669" cy="432585"/>
          </a:xfrm>
          <a:ln w="28575">
            <a:solidFill>
              <a:srgbClr val="FF0000"/>
            </a:solidFill>
          </a:ln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s-ES" sz="11200" dirty="0"/>
              <a:t>  </a:t>
            </a:r>
            <a:r>
              <a:rPr lang="es-ES" sz="11200" dirty="0" err="1"/>
              <a:t>Critical</a:t>
            </a:r>
            <a:r>
              <a:rPr lang="es-ES" sz="11200" dirty="0"/>
              <a:t> </a:t>
            </a:r>
            <a:r>
              <a:rPr lang="es-ES" sz="11200" dirty="0" err="1"/>
              <a:t>depairing</a:t>
            </a:r>
            <a:r>
              <a:rPr lang="es-ES" sz="11200" dirty="0"/>
              <a:t> </a:t>
            </a:r>
            <a:r>
              <a:rPr lang="es-ES" sz="11200" dirty="0" err="1"/>
              <a:t>velocity</a:t>
            </a:r>
            <a:r>
              <a:rPr lang="es-ES" sz="11200" dirty="0"/>
              <a:t> </a:t>
            </a:r>
          </a:p>
          <a:p>
            <a:pPr marL="0" indent="0">
              <a:buNone/>
            </a:pPr>
            <a:r>
              <a:rPr lang="es-ES" sz="2400" dirty="0"/>
              <a:t>         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218DE1C-F9B8-4371-BACF-DE9C4757A2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287" b="8566"/>
          <a:stretch/>
        </p:blipFill>
        <p:spPr>
          <a:xfrm>
            <a:off x="0" y="2658822"/>
            <a:ext cx="4864427" cy="315729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61BF256-A89C-41D9-9C91-74DE1532DA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776"/>
          <a:stretch/>
        </p:blipFill>
        <p:spPr>
          <a:xfrm>
            <a:off x="1738277" y="1181201"/>
            <a:ext cx="2333371" cy="98477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CB25FA3-11F7-43BD-8D50-3F7E0C369D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808"/>
          <a:stretch/>
        </p:blipFill>
        <p:spPr>
          <a:xfrm>
            <a:off x="1227158" y="1181201"/>
            <a:ext cx="511119" cy="9847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E31F65-3FE1-1959-EB72-28D5A6C79C6B}"/>
                  </a:ext>
                </a:extLst>
              </p:cNvPr>
              <p:cNvSpPr txBox="1"/>
              <p:nvPr/>
            </p:nvSpPr>
            <p:spPr>
              <a:xfrm>
                <a:off x="6706149" y="1673586"/>
                <a:ext cx="2180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T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~</m:t>
                      </m:r>
                    </m:oMath>
                  </m:oMathPara>
                </a14:m>
                <a:endParaRPr lang="en-IT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6E31F65-3FE1-1959-EB72-28D5A6C79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6149" y="1673586"/>
                <a:ext cx="218008" cy="276999"/>
              </a:xfrm>
              <a:prstGeom prst="rect">
                <a:avLst/>
              </a:prstGeom>
              <a:blipFill>
                <a:blip r:embed="rId4"/>
                <a:stretch>
                  <a:fillRect l="-11111" r="-5556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A57729B-F3C7-5BA2-363B-EA799DE56BA2}"/>
              </a:ext>
            </a:extLst>
          </p:cNvPr>
          <p:cNvCxnSpPr/>
          <p:nvPr/>
        </p:nvCxnSpPr>
        <p:spPr>
          <a:xfrm>
            <a:off x="5471410" y="1454046"/>
            <a:ext cx="0" cy="4719273"/>
          </a:xfrm>
          <a:prstGeom prst="line">
            <a:avLst/>
          </a:prstGeom>
          <a:ln w="698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A picture containing text, font, handwriting, screenshot&#10;&#10;Description automatically generated">
            <a:extLst>
              <a:ext uri="{FF2B5EF4-FFF2-40B4-BE49-F238E27FC236}">
                <a16:creationId xmlns:a16="http://schemas.microsoft.com/office/drawing/2014/main" id="{82E7BB0F-3EF9-60DE-A2D1-CF1D7B33A4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149" y="1601319"/>
            <a:ext cx="4209143" cy="4572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244BC14-C00F-2A0D-9846-49349C83A20D}"/>
              </a:ext>
            </a:extLst>
          </p:cNvPr>
          <p:cNvSpPr txBox="1"/>
          <p:nvPr/>
        </p:nvSpPr>
        <p:spPr>
          <a:xfrm>
            <a:off x="3614802" y="3440243"/>
            <a:ext cx="1156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/>
              <a:t>T=0.1 T</a:t>
            </a:r>
            <a:r>
              <a:rPr lang="en-IT" sz="2400" baseline="-25000" dirty="0"/>
              <a:t>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2269A97-EA09-DD1E-1644-E343E947C93D}"/>
              </a:ext>
            </a:extLst>
          </p:cNvPr>
          <p:cNvSpPr txBox="1"/>
          <p:nvPr/>
        </p:nvSpPr>
        <p:spPr>
          <a:xfrm>
            <a:off x="2133274" y="4896787"/>
            <a:ext cx="1183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400" dirty="0"/>
              <a:t>T=0.9 T</a:t>
            </a:r>
            <a:r>
              <a:rPr lang="en-IT" sz="2400" baseline="-25000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323272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150BB-6C8E-42F0-8570-1157BE66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" y="269341"/>
            <a:ext cx="12453257" cy="40281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dirty="0"/>
              <a:t>6. </a:t>
            </a:r>
            <a:r>
              <a:rPr lang="es-ES" sz="2000" dirty="0" err="1"/>
              <a:t>Velocity</a:t>
            </a:r>
            <a:r>
              <a:rPr lang="es-ES" sz="2000" dirty="0"/>
              <a:t> </a:t>
            </a:r>
            <a:r>
              <a:rPr lang="es-ES" sz="2000" dirty="0" err="1"/>
              <a:t>of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Transfered</a:t>
            </a:r>
            <a:r>
              <a:rPr lang="es-ES" sz="2000" dirty="0"/>
              <a:t> (nuclear)  Cooper </a:t>
            </a:r>
            <a:r>
              <a:rPr lang="es-ES" sz="2000" dirty="0" err="1"/>
              <a:t>Pair</a:t>
            </a:r>
            <a:r>
              <a:rPr lang="es-ES" sz="2000" dirty="0"/>
              <a:t> </a:t>
            </a:r>
            <a:r>
              <a:rPr lang="es-ES" sz="2000" dirty="0" err="1"/>
              <a:t>larger</a:t>
            </a:r>
            <a:r>
              <a:rPr lang="es-ES" sz="2000" dirty="0"/>
              <a:t> </a:t>
            </a:r>
            <a:r>
              <a:rPr lang="es-ES" sz="2000" dirty="0" err="1"/>
              <a:t>than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critical</a:t>
            </a:r>
            <a:r>
              <a:rPr lang="es-ES" sz="2000" dirty="0"/>
              <a:t> </a:t>
            </a:r>
            <a:r>
              <a:rPr lang="es-ES" sz="2000" dirty="0" err="1"/>
              <a:t>depairing</a:t>
            </a:r>
            <a:r>
              <a:rPr lang="es-ES" sz="2000" dirty="0"/>
              <a:t> </a:t>
            </a:r>
            <a:r>
              <a:rPr lang="es-ES" sz="2000" dirty="0" err="1"/>
              <a:t>velocities</a:t>
            </a:r>
            <a:r>
              <a:rPr lang="es-ES" sz="2000" dirty="0"/>
              <a:t> leads </a:t>
            </a:r>
            <a:r>
              <a:rPr lang="es-ES" sz="2000" dirty="0" err="1"/>
              <a:t>to</a:t>
            </a:r>
            <a:r>
              <a:rPr lang="es-ES" sz="2000" dirty="0"/>
              <a:t>  P2  &lt; P1 </a:t>
            </a:r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/>
              <a:t>                         </a:t>
            </a:r>
            <a:r>
              <a:rPr lang="es-ES" sz="2000" dirty="0" err="1"/>
              <a:t>If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Cooper-</a:t>
            </a:r>
            <a:r>
              <a:rPr lang="es-ES" sz="2000" dirty="0" err="1"/>
              <a:t>pair</a:t>
            </a:r>
            <a:r>
              <a:rPr lang="es-ES" sz="2000" dirty="0"/>
              <a:t> </a:t>
            </a:r>
            <a:r>
              <a:rPr lang="es-ES" sz="2000" dirty="0" err="1"/>
              <a:t>velocity</a:t>
            </a:r>
            <a:r>
              <a:rPr lang="es-ES" sz="2000" dirty="0"/>
              <a:t> </a:t>
            </a:r>
            <a:r>
              <a:rPr lang="es-ES" sz="2000" dirty="0" err="1"/>
              <a:t>between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nuclei</a:t>
            </a:r>
            <a:r>
              <a:rPr lang="es-ES" sz="2000" dirty="0"/>
              <a:t> </a:t>
            </a:r>
            <a:r>
              <a:rPr lang="es-ES" sz="2000" dirty="0" err="1"/>
              <a:t>is</a:t>
            </a:r>
            <a:r>
              <a:rPr lang="es-ES" sz="2000" dirty="0"/>
              <a:t> </a:t>
            </a:r>
            <a:r>
              <a:rPr lang="es-ES" sz="2000" dirty="0" err="1"/>
              <a:t>larger</a:t>
            </a:r>
            <a:r>
              <a:rPr lang="es-ES" sz="2000" dirty="0"/>
              <a:t> </a:t>
            </a:r>
            <a:r>
              <a:rPr lang="es-ES" sz="2000" dirty="0" err="1"/>
              <a:t>than</a:t>
            </a:r>
            <a:r>
              <a:rPr lang="es-ES" sz="2000" dirty="0"/>
              <a:t> </a:t>
            </a:r>
            <a:r>
              <a:rPr lang="es-ES" sz="2000" dirty="0" err="1"/>
              <a:t>v_crit</a:t>
            </a:r>
            <a:endParaRPr lang="es-ES" sz="2000" dirty="0"/>
          </a:p>
          <a:p>
            <a:pPr marL="0" indent="0">
              <a:buNone/>
            </a:pPr>
            <a:r>
              <a:rPr lang="es-ES" sz="2000" dirty="0"/>
              <a:t>                         Cooper </a:t>
            </a:r>
            <a:r>
              <a:rPr lang="es-ES" sz="2000" dirty="0" err="1"/>
              <a:t>pairs</a:t>
            </a:r>
            <a:r>
              <a:rPr lang="es-ES" sz="2000" dirty="0"/>
              <a:t> </a:t>
            </a:r>
            <a:r>
              <a:rPr lang="es-ES" sz="2000" dirty="0" err="1"/>
              <a:t>breaking</a:t>
            </a:r>
            <a:r>
              <a:rPr lang="es-ES" sz="2000" dirty="0"/>
              <a:t> </a:t>
            </a:r>
            <a:r>
              <a:rPr lang="es-ES" sz="2000" dirty="0" err="1"/>
              <a:t>is</a:t>
            </a:r>
            <a:r>
              <a:rPr lang="es-ES" sz="2000" dirty="0"/>
              <a:t> </a:t>
            </a:r>
            <a:r>
              <a:rPr lang="es-ES" sz="2000" dirty="0" err="1"/>
              <a:t>most</a:t>
            </a:r>
            <a:r>
              <a:rPr lang="es-ES" sz="2000" dirty="0"/>
              <a:t> </a:t>
            </a:r>
            <a:r>
              <a:rPr lang="es-ES" sz="2000" dirty="0" err="1"/>
              <a:t>likely</a:t>
            </a:r>
            <a:r>
              <a:rPr lang="es-ES" sz="2000" dirty="0"/>
              <a:t> </a:t>
            </a:r>
            <a:r>
              <a:rPr lang="es-ES" sz="2000" dirty="0">
                <a:sym typeface="Wingdings" panose="05000000000000000000" pitchFamily="2" charset="2"/>
              </a:rPr>
              <a:t> P1 &gt; P2 ………………………………  </a:t>
            </a:r>
            <a:r>
              <a:rPr lang="es-ES" sz="2400" dirty="0">
                <a:solidFill>
                  <a:srgbClr val="FF0000"/>
                </a:solidFill>
                <a:sym typeface="Wingdings" panose="05000000000000000000" pitchFamily="2" charset="2"/>
              </a:rPr>
              <a:t>(Do &gt; </a:t>
            </a:r>
            <a:r>
              <a:rPr lang="es-E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Do_crit</a:t>
            </a:r>
            <a:r>
              <a:rPr lang="es-ES" sz="2400" dirty="0">
                <a:solidFill>
                  <a:srgbClr val="FF0000"/>
                </a:solidFill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es-ES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" sz="2000" dirty="0">
                <a:sym typeface="Wingdings" panose="05000000000000000000" pitchFamily="2" charset="2"/>
              </a:rPr>
              <a:t>                        </a:t>
            </a:r>
            <a:r>
              <a:rPr lang="es-ES" sz="2000" dirty="0" err="1">
                <a:sym typeface="Wingdings" panose="05000000000000000000" pitchFamily="2" charset="2"/>
              </a:rPr>
              <a:t>Conversely</a:t>
            </a:r>
            <a:r>
              <a:rPr lang="es-ES" sz="2000" dirty="0">
                <a:sym typeface="Wingdings" panose="05000000000000000000" pitchFamily="2" charset="2"/>
              </a:rPr>
              <a:t> </a:t>
            </a:r>
            <a:r>
              <a:rPr lang="es-ES" sz="2000" dirty="0" err="1">
                <a:sym typeface="Wingdings" panose="05000000000000000000" pitchFamily="2" charset="2"/>
              </a:rPr>
              <a:t>if</a:t>
            </a:r>
            <a:r>
              <a:rPr lang="es-ES" sz="2000" dirty="0">
                <a:sym typeface="Wingdings" panose="05000000000000000000" pitchFamily="2" charset="2"/>
              </a:rPr>
              <a:t> P2 &gt; P1 Cooper </a:t>
            </a:r>
            <a:r>
              <a:rPr lang="es-ES" sz="2000" dirty="0" err="1">
                <a:sym typeface="Wingdings" panose="05000000000000000000" pitchFamily="2" charset="2"/>
              </a:rPr>
              <a:t>pairs</a:t>
            </a:r>
            <a:r>
              <a:rPr lang="es-ES" sz="2000" dirty="0">
                <a:sym typeface="Wingdings" panose="05000000000000000000" pitchFamily="2" charset="2"/>
              </a:rPr>
              <a:t> </a:t>
            </a:r>
            <a:r>
              <a:rPr lang="es-ES" sz="2000" dirty="0" err="1">
                <a:sym typeface="Wingdings" panose="05000000000000000000" pitchFamily="2" charset="2"/>
              </a:rPr>
              <a:t>velocity</a:t>
            </a:r>
            <a:r>
              <a:rPr lang="es-ES" sz="2000" dirty="0">
                <a:sym typeface="Wingdings" panose="05000000000000000000" pitchFamily="2" charset="2"/>
              </a:rPr>
              <a:t> </a:t>
            </a:r>
            <a:r>
              <a:rPr lang="es-ES" sz="2000" dirty="0" err="1">
                <a:sym typeface="Wingdings" panose="05000000000000000000" pitchFamily="2" charset="2"/>
              </a:rPr>
              <a:t>is</a:t>
            </a:r>
            <a:r>
              <a:rPr lang="es-ES" sz="2000" dirty="0">
                <a:sym typeface="Wingdings" panose="05000000000000000000" pitchFamily="2" charset="2"/>
              </a:rPr>
              <a:t> </a:t>
            </a:r>
            <a:r>
              <a:rPr lang="es-ES" sz="2000" dirty="0" err="1">
                <a:sym typeface="Wingdings" panose="05000000000000000000" pitchFamily="2" charset="2"/>
              </a:rPr>
              <a:t>smaller</a:t>
            </a:r>
            <a:r>
              <a:rPr lang="es-ES" sz="2000" dirty="0">
                <a:sym typeface="Wingdings" panose="05000000000000000000" pitchFamily="2" charset="2"/>
              </a:rPr>
              <a:t> </a:t>
            </a:r>
            <a:r>
              <a:rPr lang="es-ES" sz="2000" dirty="0" err="1">
                <a:sym typeface="Wingdings" panose="05000000000000000000" pitchFamily="2" charset="2"/>
              </a:rPr>
              <a:t>than</a:t>
            </a:r>
            <a:r>
              <a:rPr lang="es-ES" sz="2000" dirty="0">
                <a:sym typeface="Wingdings" panose="05000000000000000000" pitchFamily="2" charset="2"/>
              </a:rPr>
              <a:t> </a:t>
            </a:r>
            <a:r>
              <a:rPr lang="es-ES" sz="2000" dirty="0" err="1">
                <a:sym typeface="Wingdings" panose="05000000000000000000" pitchFamily="2" charset="2"/>
              </a:rPr>
              <a:t>v_cri</a:t>
            </a:r>
            <a:r>
              <a:rPr lang="es-ES" sz="2000" dirty="0">
                <a:sym typeface="Wingdings" panose="05000000000000000000" pitchFamily="2" charset="2"/>
              </a:rPr>
              <a:t>....</a:t>
            </a:r>
            <a:r>
              <a:rPr lang="es-ES" sz="2400" dirty="0">
                <a:solidFill>
                  <a:srgbClr val="0070C0"/>
                </a:solidFill>
                <a:sym typeface="Wingdings" panose="05000000000000000000" pitchFamily="2" charset="2"/>
              </a:rPr>
              <a:t>(Do &lt; </a:t>
            </a:r>
            <a:r>
              <a:rPr lang="es-ES" sz="2400" dirty="0" err="1">
                <a:solidFill>
                  <a:srgbClr val="0070C0"/>
                </a:solidFill>
                <a:sym typeface="Wingdings" panose="05000000000000000000" pitchFamily="2" charset="2"/>
              </a:rPr>
              <a:t>Do_crit</a:t>
            </a:r>
            <a:r>
              <a:rPr lang="es-ES" sz="2400" dirty="0">
                <a:solidFill>
                  <a:srgbClr val="0070C0"/>
                </a:solidFill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es-ES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s-ES" sz="2000" dirty="0">
                <a:sym typeface="Wingdings" panose="05000000000000000000" pitchFamily="2" charset="2"/>
              </a:rPr>
              <a:t>                        </a:t>
            </a:r>
            <a:r>
              <a:rPr lang="es-ES" sz="2000" dirty="0" err="1">
                <a:sym typeface="Wingdings" panose="05000000000000000000" pitchFamily="2" charset="2"/>
              </a:rPr>
              <a:t>When</a:t>
            </a:r>
            <a:r>
              <a:rPr lang="es-ES" sz="2000" dirty="0">
                <a:sym typeface="Wingdings" panose="05000000000000000000" pitchFamily="2" charset="2"/>
              </a:rPr>
              <a:t> P2 = P1 </a:t>
            </a:r>
            <a:r>
              <a:rPr lang="es-ES" sz="2000" u="sng" dirty="0" err="1">
                <a:sym typeface="Wingdings" panose="05000000000000000000" pitchFamily="2" charset="2"/>
              </a:rPr>
              <a:t>one</a:t>
            </a:r>
            <a:r>
              <a:rPr lang="es-ES" sz="2000" u="sng" dirty="0">
                <a:sym typeface="Wingdings" panose="05000000000000000000" pitchFamily="2" charset="2"/>
              </a:rPr>
              <a:t> can </a:t>
            </a:r>
            <a:r>
              <a:rPr lang="es-ES" sz="2000" u="sng" dirty="0" err="1">
                <a:sym typeface="Wingdings" panose="05000000000000000000" pitchFamily="2" charset="2"/>
              </a:rPr>
              <a:t>see</a:t>
            </a:r>
            <a:r>
              <a:rPr lang="es-ES" sz="2000" dirty="0">
                <a:sym typeface="Wingdings" panose="05000000000000000000" pitchFamily="2" charset="2"/>
              </a:rPr>
              <a:t> </a:t>
            </a:r>
            <a:r>
              <a:rPr lang="es-ES" sz="2000" dirty="0" err="1">
                <a:sym typeface="Wingdings" panose="05000000000000000000" pitchFamily="2" charset="2"/>
              </a:rPr>
              <a:t>that</a:t>
            </a:r>
            <a:r>
              <a:rPr lang="es-ES" sz="2000" dirty="0">
                <a:sym typeface="Wingdings" panose="05000000000000000000" pitchFamily="2" charset="2"/>
              </a:rPr>
              <a:t> in </a:t>
            </a:r>
            <a:r>
              <a:rPr lang="es-ES" sz="2000" dirty="0" err="1">
                <a:sym typeface="Wingdings" panose="05000000000000000000" pitchFamily="2" charset="2"/>
              </a:rPr>
              <a:t>fact</a:t>
            </a:r>
            <a:r>
              <a:rPr lang="es-ES" sz="2000" dirty="0">
                <a:sym typeface="Wingdings" panose="05000000000000000000" pitchFamily="2" charset="2"/>
              </a:rPr>
              <a:t> </a:t>
            </a:r>
            <a:r>
              <a:rPr lang="es-ES" sz="2000" dirty="0" err="1">
                <a:sym typeface="Wingdings" panose="05000000000000000000" pitchFamily="2" charset="2"/>
              </a:rPr>
              <a:t>both</a:t>
            </a:r>
            <a:r>
              <a:rPr lang="es-ES" sz="2000" dirty="0">
                <a:sym typeface="Wingdings" panose="05000000000000000000" pitchFamily="2" charset="2"/>
              </a:rPr>
              <a:t> </a:t>
            </a:r>
            <a:r>
              <a:rPr lang="es-ES" sz="2000" dirty="0" err="1">
                <a:sym typeface="Wingdings" panose="05000000000000000000" pitchFamily="2" charset="2"/>
              </a:rPr>
              <a:t>velocities</a:t>
            </a:r>
            <a:r>
              <a:rPr lang="es-ES" sz="2000" dirty="0">
                <a:sym typeface="Wingdings" panose="05000000000000000000" pitchFamily="2" charset="2"/>
              </a:rPr>
              <a:t> are </a:t>
            </a:r>
            <a:r>
              <a:rPr lang="es-ES" sz="2000" dirty="0" err="1">
                <a:sym typeface="Wingdings" panose="05000000000000000000" pitchFamily="2" charset="2"/>
              </a:rPr>
              <a:t>equal</a:t>
            </a:r>
            <a:r>
              <a:rPr lang="es-ES" sz="2000" dirty="0">
                <a:sym typeface="Wingdings" panose="05000000000000000000" pitchFamily="2" charset="2"/>
              </a:rPr>
              <a:t>  </a:t>
            </a:r>
            <a:r>
              <a:rPr lang="es-ES" sz="2400" dirty="0">
                <a:solidFill>
                  <a:schemeClr val="accent6"/>
                </a:solidFill>
                <a:sym typeface="Wingdings" panose="05000000000000000000" pitchFamily="2" charset="2"/>
              </a:rPr>
              <a:t>(</a:t>
            </a:r>
            <a:r>
              <a:rPr lang="es-ES" sz="2400" dirty="0" err="1">
                <a:solidFill>
                  <a:schemeClr val="accent6"/>
                </a:solidFill>
                <a:sym typeface="Wingdings" panose="05000000000000000000" pitchFamily="2" charset="2"/>
              </a:rPr>
              <a:t>Critical</a:t>
            </a:r>
            <a:r>
              <a:rPr lang="es-ES" sz="2400" dirty="0">
                <a:solidFill>
                  <a:schemeClr val="accent6"/>
                </a:solidFill>
                <a:sym typeface="Wingdings" panose="05000000000000000000" pitchFamily="2" charset="2"/>
              </a:rPr>
              <a:t> </a:t>
            </a:r>
            <a:r>
              <a:rPr lang="es-ES" sz="2400" dirty="0" err="1">
                <a:solidFill>
                  <a:schemeClr val="accent6"/>
                </a:solidFill>
                <a:sym typeface="Wingdings" panose="05000000000000000000" pitchFamily="2" charset="2"/>
              </a:rPr>
              <a:t>situation</a:t>
            </a:r>
            <a:r>
              <a:rPr lang="es-ES" sz="2400" dirty="0">
                <a:solidFill>
                  <a:schemeClr val="accent6"/>
                </a:solidFill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r>
              <a:rPr lang="es-ES" sz="2000" dirty="0"/>
              <a:t>        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B7AB77C-740D-4A6E-A4B9-73A654B5F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90" y="5010545"/>
            <a:ext cx="4979568" cy="1093075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EF10FDAD-3071-4B7E-A0AB-D965995B5993}"/>
              </a:ext>
            </a:extLst>
          </p:cNvPr>
          <p:cNvSpPr/>
          <p:nvPr/>
        </p:nvSpPr>
        <p:spPr>
          <a:xfrm>
            <a:off x="114583" y="50936"/>
            <a:ext cx="12001218" cy="798787"/>
          </a:xfrm>
          <a:prstGeom prst="rect">
            <a:avLst/>
          </a:prstGeom>
          <a:solidFill>
            <a:schemeClr val="accent1">
              <a:alpha val="0"/>
            </a:schemeClr>
          </a:solidFill>
          <a:ln w="444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Flecha: curvada hacia la izquierda 7">
            <a:extLst>
              <a:ext uri="{FF2B5EF4-FFF2-40B4-BE49-F238E27FC236}">
                <a16:creationId xmlns:a16="http://schemas.microsoft.com/office/drawing/2014/main" id="{AE380BFD-E5F3-4988-8D72-47F28AF99D26}"/>
              </a:ext>
            </a:extLst>
          </p:cNvPr>
          <p:cNvSpPr/>
          <p:nvPr/>
        </p:nvSpPr>
        <p:spPr>
          <a:xfrm>
            <a:off x="10904220" y="2427758"/>
            <a:ext cx="1131570" cy="3430315"/>
          </a:xfrm>
          <a:prstGeom prst="curved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9" name="Flecha: curvada hacia la izquierda 8">
            <a:extLst>
              <a:ext uri="{FF2B5EF4-FFF2-40B4-BE49-F238E27FC236}">
                <a16:creationId xmlns:a16="http://schemas.microsoft.com/office/drawing/2014/main" id="{FA67FBB8-769D-4434-BC20-EBCB8809AA81}"/>
              </a:ext>
            </a:extLst>
          </p:cNvPr>
          <p:cNvSpPr/>
          <p:nvPr/>
        </p:nvSpPr>
        <p:spPr>
          <a:xfrm>
            <a:off x="10195560" y="3244412"/>
            <a:ext cx="582930" cy="236771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07733CE-8704-481F-B377-38ED3E10AA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464" r="27645"/>
          <a:stretch/>
        </p:blipFill>
        <p:spPr>
          <a:xfrm>
            <a:off x="9045742" y="5119744"/>
            <a:ext cx="886916" cy="98477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0916C11-6E5A-46D5-8424-9DF9D143E925}"/>
              </a:ext>
            </a:extLst>
          </p:cNvPr>
          <p:cNvSpPr txBox="1"/>
          <p:nvPr/>
        </p:nvSpPr>
        <p:spPr>
          <a:xfrm>
            <a:off x="5875282" y="6174276"/>
            <a:ext cx="3331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>
                <a:hlinkClick r:id="rId4"/>
              </a:rPr>
              <a:t>Broglia</a:t>
            </a:r>
            <a:r>
              <a:rPr lang="es-ES" dirty="0">
                <a:hlinkClick r:id="rId4"/>
              </a:rPr>
              <a:t> et al. arXiv:2206.05351</a:t>
            </a:r>
            <a:r>
              <a:rPr lang="es-ES" dirty="0"/>
              <a:t> 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92E5995-1397-4147-8D13-3F478715E1BF}"/>
              </a:ext>
            </a:extLst>
          </p:cNvPr>
          <p:cNvSpPr txBox="1"/>
          <p:nvPr/>
        </p:nvSpPr>
        <p:spPr>
          <a:xfrm>
            <a:off x="2049930" y="4825879"/>
            <a:ext cx="241737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err="1"/>
              <a:t>thickness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barrier</a:t>
            </a:r>
            <a:endParaRPr lang="es-ES" dirty="0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E080B039-05B8-4E6B-813C-5E08D28181A3}"/>
              </a:ext>
            </a:extLst>
          </p:cNvPr>
          <p:cNvCxnSpPr/>
          <p:nvPr/>
        </p:nvCxnSpPr>
        <p:spPr>
          <a:xfrm>
            <a:off x="4467309" y="4918841"/>
            <a:ext cx="714291" cy="200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9FA5AD6-8B4C-49A4-BCE4-97CCF975C865}"/>
              </a:ext>
            </a:extLst>
          </p:cNvPr>
          <p:cNvSpPr txBox="1"/>
          <p:nvPr/>
        </p:nvSpPr>
        <p:spPr>
          <a:xfrm>
            <a:off x="2259342" y="5858073"/>
            <a:ext cx="153489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err="1"/>
              <a:t>Collision</a:t>
            </a:r>
            <a:r>
              <a:rPr lang="es-ES" dirty="0"/>
              <a:t> time</a:t>
            </a:r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3D91AF61-FE94-49E6-B36E-A7FE8D33E33D}"/>
              </a:ext>
            </a:extLst>
          </p:cNvPr>
          <p:cNvCxnSpPr>
            <a:stCxn id="15" idx="3"/>
          </p:cNvCxnSpPr>
          <p:nvPr/>
        </p:nvCxnSpPr>
        <p:spPr>
          <a:xfrm flipV="1">
            <a:off x="3794234" y="5927835"/>
            <a:ext cx="2627587" cy="1149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35C9D07D-9700-48F5-BD15-65BBD2CA9102}"/>
              </a:ext>
            </a:extLst>
          </p:cNvPr>
          <p:cNvSpPr txBox="1"/>
          <p:nvPr/>
        </p:nvSpPr>
        <p:spPr>
          <a:xfrm>
            <a:off x="156819" y="5119744"/>
            <a:ext cx="142940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/>
              <a:t>Cooper </a:t>
            </a:r>
            <a:r>
              <a:rPr lang="es-ES" dirty="0" err="1"/>
              <a:t>pair</a:t>
            </a:r>
            <a:r>
              <a:rPr lang="es-ES" dirty="0"/>
              <a:t> </a:t>
            </a:r>
            <a:r>
              <a:rPr lang="es-ES" dirty="0" err="1"/>
              <a:t>velocity</a:t>
            </a:r>
            <a:endParaRPr lang="es-ES" dirty="0"/>
          </a:p>
        </p:txBody>
      </p: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CC6A0DAB-0EB3-44D2-8822-BBBE874ABD5E}"/>
              </a:ext>
            </a:extLst>
          </p:cNvPr>
          <p:cNvSpPr/>
          <p:nvPr/>
        </p:nvSpPr>
        <p:spPr>
          <a:xfrm>
            <a:off x="1706280" y="5412828"/>
            <a:ext cx="553062" cy="1993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9F5A7E66-6327-4B91-A239-2E5E9A27F789}"/>
              </a:ext>
            </a:extLst>
          </p:cNvPr>
          <p:cNvSpPr txBox="1"/>
          <p:nvPr/>
        </p:nvSpPr>
        <p:spPr>
          <a:xfrm>
            <a:off x="10553187" y="5934670"/>
            <a:ext cx="1266449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dirty="0" err="1"/>
              <a:t>Critical</a:t>
            </a:r>
            <a:r>
              <a:rPr lang="es-ES" dirty="0"/>
              <a:t> </a:t>
            </a:r>
            <a:r>
              <a:rPr lang="es-ES" dirty="0" err="1"/>
              <a:t>Depairing</a:t>
            </a:r>
            <a:r>
              <a:rPr lang="es-ES" dirty="0"/>
              <a:t> </a:t>
            </a:r>
            <a:r>
              <a:rPr lang="es-ES" dirty="0" err="1"/>
              <a:t>velocity</a:t>
            </a:r>
            <a:endParaRPr lang="es-ES" dirty="0"/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D0B76CC3-1FD5-432F-9A81-7AD5048B11FB}"/>
              </a:ext>
            </a:extLst>
          </p:cNvPr>
          <p:cNvCxnSpPr/>
          <p:nvPr/>
        </p:nvCxnSpPr>
        <p:spPr>
          <a:xfrm flipH="1" flipV="1">
            <a:off x="9785215" y="5612129"/>
            <a:ext cx="729258" cy="562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8927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6951D6-6EB3-5537-58A2-80DB6764F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150" y="3092450"/>
            <a:ext cx="5219700" cy="673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3B27F6-4961-9E17-13F6-DD49E677B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650" y="465094"/>
            <a:ext cx="6362700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925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C6672BD-B633-42BE-96D2-9BB3A14BA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23" y="3001524"/>
            <a:ext cx="3403295" cy="4031087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150BB-6C8E-42F0-8570-1157BE66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780" y="386216"/>
            <a:ext cx="11772899" cy="537810"/>
          </a:xfrm>
          <a:ln w="28575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                                3. Josephson </a:t>
            </a:r>
            <a:r>
              <a:rPr lang="es-ES" sz="2400" dirty="0" err="1"/>
              <a:t>Junctions</a:t>
            </a:r>
            <a:r>
              <a:rPr lang="es-ES" sz="2400" dirty="0"/>
              <a:t> (DC and AC): In Condensed </a:t>
            </a:r>
            <a:r>
              <a:rPr lang="es-ES" sz="2400" dirty="0" err="1"/>
              <a:t>Matter</a:t>
            </a:r>
            <a:endParaRPr lang="es-ES" sz="2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B3E930B-8600-4EC4-85EA-A92D1B416A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4874" y="1259753"/>
            <a:ext cx="7016782" cy="186132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02893BE-C7A6-40EE-85C9-031B33472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047" y="2698259"/>
            <a:ext cx="3296992" cy="128144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4C61567-59EB-49F2-8766-14E543123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0551" y="4269514"/>
            <a:ext cx="3979555" cy="253244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2A30255-7719-4FF3-962C-AA169FBB266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7145"/>
          <a:stretch/>
        </p:blipFill>
        <p:spPr>
          <a:xfrm>
            <a:off x="6921935" y="3713787"/>
            <a:ext cx="2550017" cy="101997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55765FFD-631B-4DC1-A7ED-78912E6F47B9}"/>
              </a:ext>
            </a:extLst>
          </p:cNvPr>
          <p:cNvSpPr txBox="1"/>
          <p:nvPr/>
        </p:nvSpPr>
        <p:spPr>
          <a:xfrm>
            <a:off x="3421018" y="4269514"/>
            <a:ext cx="3712488" cy="25324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23C792D-DABF-43EB-A89F-F7254DA4720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890" b="1"/>
          <a:stretch/>
        </p:blipFill>
        <p:spPr>
          <a:xfrm>
            <a:off x="7838590" y="5304128"/>
            <a:ext cx="3343048" cy="543674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5BE3C2A9-4A84-4C7E-935F-7BDDE7193ACF}"/>
              </a:ext>
            </a:extLst>
          </p:cNvPr>
          <p:cNvSpPr txBox="1"/>
          <p:nvPr/>
        </p:nvSpPr>
        <p:spPr>
          <a:xfrm>
            <a:off x="7697267" y="4733757"/>
            <a:ext cx="3747803" cy="14631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E687C8-C668-4F4E-9C8E-FE86564376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7659" y="2875343"/>
            <a:ext cx="4327301" cy="92727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E991497-07E1-4252-A6A2-D7D74EDF8A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853" y="1056115"/>
            <a:ext cx="2998091" cy="182730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81A3810-C8AC-4908-8224-0D18D148F148}"/>
              </a:ext>
            </a:extLst>
          </p:cNvPr>
          <p:cNvSpPr txBox="1"/>
          <p:nvPr/>
        </p:nvSpPr>
        <p:spPr>
          <a:xfrm flipH="1">
            <a:off x="1329635" y="2535167"/>
            <a:ext cx="779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V(t)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BC2D363-44E0-436A-A287-FF49E9BFFA07}"/>
              </a:ext>
            </a:extLst>
          </p:cNvPr>
          <p:cNvSpPr/>
          <p:nvPr/>
        </p:nvSpPr>
        <p:spPr>
          <a:xfrm>
            <a:off x="1340141" y="2524926"/>
            <a:ext cx="518023" cy="360927"/>
          </a:xfrm>
          <a:prstGeom prst="ellipse">
            <a:avLst/>
          </a:prstGeom>
          <a:solidFill>
            <a:schemeClr val="accent1">
              <a:alpha val="7000"/>
            </a:schemeClr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98464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41FE45-51B7-CE57-4706-F9563F90E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120" y="0"/>
            <a:ext cx="9635895" cy="685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431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0A489-0F2E-A744-72CD-0DC6ADC0F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25E8DCE-E46F-C899-3A68-ECEFA103E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120" y="0"/>
            <a:ext cx="9635895" cy="685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1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150BB-6C8E-42F0-8570-1157BE66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242" y="209340"/>
            <a:ext cx="9038897" cy="576311"/>
          </a:xfrm>
          <a:ln w="28575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dirty="0"/>
              <a:t> The </a:t>
            </a:r>
            <a:r>
              <a:rPr lang="es-ES" sz="2400" dirty="0" err="1"/>
              <a:t>Legnaro’s</a:t>
            </a:r>
            <a:r>
              <a:rPr lang="es-ES" sz="2400" dirty="0"/>
              <a:t> 116Sn+60Ni 2NT and 1NT data at </a:t>
            </a:r>
            <a:r>
              <a:rPr lang="es-ES" sz="2400" dirty="0" err="1"/>
              <a:t>different</a:t>
            </a:r>
            <a:r>
              <a:rPr lang="es-ES" sz="2400" dirty="0"/>
              <a:t> </a:t>
            </a:r>
            <a:r>
              <a:rPr lang="es-ES" sz="2400" dirty="0" err="1"/>
              <a:t>E_cm</a:t>
            </a:r>
            <a:r>
              <a:rPr lang="es-ES" sz="2400" dirty="0"/>
              <a:t>: </a:t>
            </a:r>
          </a:p>
          <a:p>
            <a:pPr marL="0" indent="0">
              <a:buNone/>
            </a:pPr>
            <a:r>
              <a:rPr lang="es-ES" sz="2400" dirty="0"/>
              <a:t>      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3D0FDA-475C-4EFD-8CED-B8DC2D0AF1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001"/>
          <a:stretch/>
        </p:blipFill>
        <p:spPr>
          <a:xfrm>
            <a:off x="7355719" y="1313796"/>
            <a:ext cx="4353059" cy="466133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3ACAF56-3E67-4318-8483-2EE76B7104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59" y="944808"/>
            <a:ext cx="7292841" cy="15647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44804F6-AAD1-45FF-AC64-CF7737949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036" y="3250841"/>
            <a:ext cx="6417864" cy="286590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3B64F03A-FAD1-4927-8E2E-51B641B00A1D}"/>
              </a:ext>
            </a:extLst>
          </p:cNvPr>
          <p:cNvSpPr txBox="1"/>
          <p:nvPr/>
        </p:nvSpPr>
        <p:spPr>
          <a:xfrm>
            <a:off x="9647531" y="2370085"/>
            <a:ext cx="2387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Note: 1n is inclusive</a:t>
            </a: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A8D35B6-D3C2-4C84-B728-5B2AA1DD3492}"/>
              </a:ext>
            </a:extLst>
          </p:cNvPr>
          <p:cNvSpPr txBox="1"/>
          <p:nvPr/>
        </p:nvSpPr>
        <p:spPr>
          <a:xfrm>
            <a:off x="7861992" y="6116477"/>
            <a:ext cx="38467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Semiclassical</a:t>
            </a:r>
            <a:r>
              <a:rPr lang="es-ES" dirty="0"/>
              <a:t> </a:t>
            </a:r>
            <a:r>
              <a:rPr lang="es-ES" dirty="0" err="1"/>
              <a:t>calculations</a:t>
            </a:r>
            <a:r>
              <a:rPr lang="es-ES" dirty="0"/>
              <a:t> in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paper</a:t>
            </a:r>
            <a:endParaRPr lang="es-E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06D9DD9-422A-E28B-3A3D-0D3B0AC34C75}"/>
              </a:ext>
            </a:extLst>
          </p:cNvPr>
          <p:cNvSpPr/>
          <p:nvPr/>
        </p:nvSpPr>
        <p:spPr>
          <a:xfrm>
            <a:off x="612036" y="3124200"/>
            <a:ext cx="6311278" cy="10341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3CB59D7B-A0F3-D4EE-E6F5-272FB7EA01D4}"/>
              </a:ext>
            </a:extLst>
          </p:cNvPr>
          <p:cNvSpPr/>
          <p:nvPr/>
        </p:nvSpPr>
        <p:spPr>
          <a:xfrm>
            <a:off x="612036" y="4158343"/>
            <a:ext cx="1423593" cy="2503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8340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creenshot, diagram, line&#10;&#10;Description automatically generated">
            <a:extLst>
              <a:ext uri="{FF2B5EF4-FFF2-40B4-BE49-F238E27FC236}">
                <a16:creationId xmlns:a16="http://schemas.microsoft.com/office/drawing/2014/main" id="{83E8E8C6-4D82-70A5-ACC3-E2B613FFF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7" t="8804" r="14489" b="23727"/>
          <a:stretch>
            <a:fillRect/>
          </a:stretch>
        </p:blipFill>
        <p:spPr>
          <a:xfrm>
            <a:off x="3853548" y="3393994"/>
            <a:ext cx="4579125" cy="323493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43D0FDA-475C-4EFD-8CED-B8DC2D0AF1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335"/>
          <a:stretch/>
        </p:blipFill>
        <p:spPr>
          <a:xfrm>
            <a:off x="-63195" y="1213257"/>
            <a:ext cx="4928839" cy="525409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BC90D8D-4E89-4131-9F98-176121D6F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8941" y="1698413"/>
            <a:ext cx="4353059" cy="3461173"/>
          </a:xfrm>
          <a:prstGeom prst="rect">
            <a:avLst/>
          </a:prstGeom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21CCBC18-7DE9-436C-8BFE-A6B48CEAB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241" y="209340"/>
            <a:ext cx="9396765" cy="780011"/>
          </a:xfrm>
          <a:ln w="28575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dirty="0" err="1"/>
              <a:t>One</a:t>
            </a:r>
            <a:r>
              <a:rPr lang="es-ES" sz="2400" dirty="0"/>
              <a:t>- and </a:t>
            </a:r>
            <a:r>
              <a:rPr lang="es-ES" sz="2400" dirty="0" err="1"/>
              <a:t>two-neutron</a:t>
            </a:r>
            <a:r>
              <a:rPr lang="es-ES" sz="2400" dirty="0"/>
              <a:t> transfer </a:t>
            </a:r>
            <a:r>
              <a:rPr lang="es-ES" sz="2400" dirty="0" err="1"/>
              <a:t>probability</a:t>
            </a:r>
            <a:r>
              <a:rPr lang="es-ES" sz="2400" dirty="0"/>
              <a:t>  </a:t>
            </a:r>
            <a:r>
              <a:rPr lang="es-ES" sz="2400" dirty="0" err="1"/>
              <a:t>between</a:t>
            </a:r>
            <a:r>
              <a:rPr lang="es-ES" sz="2400" dirty="0"/>
              <a:t> </a:t>
            </a:r>
            <a:r>
              <a:rPr lang="es-ES" sz="2400" dirty="0" err="1"/>
              <a:t>superfluid</a:t>
            </a:r>
            <a:r>
              <a:rPr lang="es-ES" sz="2400" dirty="0"/>
              <a:t> heavy </a:t>
            </a:r>
            <a:r>
              <a:rPr lang="es-ES" sz="2400" dirty="0" err="1"/>
              <a:t>ions</a:t>
            </a:r>
            <a:r>
              <a:rPr lang="es-ES" sz="2400" dirty="0"/>
              <a:t> as a </a:t>
            </a:r>
            <a:r>
              <a:rPr lang="es-ES" sz="2400" dirty="0" err="1"/>
              <a:t>function</a:t>
            </a:r>
            <a:r>
              <a:rPr lang="es-ES" sz="2400" dirty="0"/>
              <a:t> </a:t>
            </a:r>
            <a:r>
              <a:rPr lang="es-ES" sz="2400" dirty="0" err="1"/>
              <a:t>of</a:t>
            </a:r>
            <a:r>
              <a:rPr lang="es-ES" sz="2400" dirty="0"/>
              <a:t>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distance</a:t>
            </a:r>
            <a:r>
              <a:rPr lang="es-ES" sz="2400" dirty="0"/>
              <a:t> </a:t>
            </a:r>
            <a:r>
              <a:rPr lang="es-ES" sz="2400" dirty="0" err="1"/>
              <a:t>of</a:t>
            </a:r>
            <a:r>
              <a:rPr lang="es-ES" sz="2400" dirty="0"/>
              <a:t> </a:t>
            </a:r>
            <a:r>
              <a:rPr lang="es-ES" sz="2400" dirty="0" err="1"/>
              <a:t>closest</a:t>
            </a:r>
            <a:r>
              <a:rPr lang="es-ES" sz="2400" dirty="0"/>
              <a:t> </a:t>
            </a:r>
            <a:r>
              <a:rPr lang="es-ES" sz="2400" dirty="0" err="1"/>
              <a:t>approach</a:t>
            </a:r>
            <a:endParaRPr lang="es-E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1B765B-2184-E7AF-F29E-772B26F96C8D}"/>
              </a:ext>
            </a:extLst>
          </p:cNvPr>
          <p:cNvSpPr txBox="1"/>
          <p:nvPr/>
        </p:nvSpPr>
        <p:spPr>
          <a:xfrm>
            <a:off x="7866235" y="6086007"/>
            <a:ext cx="415498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IT" dirty="0"/>
              <a:t>D. Montanari et al, PRL 113 052501 (2014)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7D68041-92F2-1145-C347-72E7E95C2823}"/>
              </a:ext>
            </a:extLst>
          </p:cNvPr>
          <p:cNvSpPr txBox="1"/>
          <p:nvPr/>
        </p:nvSpPr>
        <p:spPr>
          <a:xfrm>
            <a:off x="7838940" y="5159586"/>
            <a:ext cx="4263851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s-ES" sz="2400" dirty="0"/>
              <a:t>      At  D</a:t>
            </a:r>
            <a:r>
              <a:rPr lang="es-ES" dirty="0"/>
              <a:t>0</a:t>
            </a:r>
            <a:r>
              <a:rPr lang="es-ES" sz="2400" dirty="0"/>
              <a:t> = 13.3 </a:t>
            </a:r>
            <a:r>
              <a:rPr lang="es-ES" sz="2400" dirty="0" err="1"/>
              <a:t>fm</a:t>
            </a:r>
            <a:r>
              <a:rPr lang="es-ES" sz="2400" dirty="0"/>
              <a:t> P</a:t>
            </a:r>
            <a:r>
              <a:rPr lang="es-ES" dirty="0"/>
              <a:t>2</a:t>
            </a:r>
            <a:r>
              <a:rPr lang="es-ES" sz="2400" dirty="0"/>
              <a:t> = P</a:t>
            </a:r>
            <a:r>
              <a:rPr lang="es-ES" dirty="0"/>
              <a:t>1</a:t>
            </a:r>
            <a:r>
              <a:rPr lang="es-ES" sz="2400" dirty="0"/>
              <a:t> !!!</a:t>
            </a:r>
          </a:p>
        </p:txBody>
      </p:sp>
    </p:spTree>
    <p:extLst>
      <p:ext uri="{BB962C8B-B14F-4D97-AF65-F5344CB8AC3E}">
        <p14:creationId xmlns:p14="http://schemas.microsoft.com/office/powerpoint/2010/main" val="2426670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150BB-6C8E-42F0-8570-1157BE66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3061" y="365065"/>
            <a:ext cx="6056027" cy="603135"/>
          </a:xfrm>
          <a:ln w="28575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  </a:t>
            </a:r>
            <a:r>
              <a:rPr lang="es-ES" sz="2400" dirty="0" err="1"/>
              <a:t>Second</a:t>
            </a:r>
            <a:r>
              <a:rPr lang="es-ES" sz="2400" dirty="0"/>
              <a:t> </a:t>
            </a:r>
            <a:r>
              <a:rPr lang="es-ES" sz="2400" dirty="0" err="1"/>
              <a:t>order</a:t>
            </a:r>
            <a:r>
              <a:rPr lang="es-ES" sz="2400" dirty="0"/>
              <a:t> DWBA: </a:t>
            </a:r>
            <a:r>
              <a:rPr lang="es-ES" sz="2400" dirty="0" err="1"/>
              <a:t>sequential</a:t>
            </a:r>
            <a:r>
              <a:rPr lang="es-ES" sz="2400" dirty="0"/>
              <a:t> transfer  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1EB708-FF86-479B-98C3-E2E45FD0A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863" y="1453416"/>
            <a:ext cx="11256295" cy="168062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F76DE5B-52CD-4DBE-8FA5-E26C0024CC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4575" y="4104474"/>
            <a:ext cx="2096383" cy="89845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1B3731-D109-4189-9767-516276930CA6}"/>
              </a:ext>
            </a:extLst>
          </p:cNvPr>
          <p:cNvSpPr txBox="1"/>
          <p:nvPr/>
        </p:nvSpPr>
        <p:spPr>
          <a:xfrm>
            <a:off x="828911" y="4292089"/>
            <a:ext cx="908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i="1" dirty="0" err="1"/>
              <a:t>B</a:t>
            </a:r>
            <a:r>
              <a:rPr lang="es-ES" sz="2000" i="1" dirty="0" err="1"/>
              <a:t>j</a:t>
            </a:r>
            <a:r>
              <a:rPr lang="es-ES" sz="2800" dirty="0"/>
              <a:t> =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29B353D-4B37-4C2C-A24F-490201DBA6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335861"/>
            <a:ext cx="4270309" cy="333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07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E2FE40-A598-0095-B444-F8A3F36B7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695227"/>
            <a:ext cx="8347544" cy="5670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58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FB919D8-02C0-4011-81A9-F0A289A69E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674"/>
          <a:stretch/>
        </p:blipFill>
        <p:spPr>
          <a:xfrm>
            <a:off x="7231116" y="889935"/>
            <a:ext cx="3888828" cy="5741221"/>
          </a:xfrm>
          <a:prstGeom prst="rect">
            <a:avLst/>
          </a:prstGeom>
        </p:spPr>
      </p:pic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47977E6D-1926-4521-B202-F6462107B46D}"/>
              </a:ext>
            </a:extLst>
          </p:cNvPr>
          <p:cNvSpPr txBox="1">
            <a:spLocks/>
          </p:cNvSpPr>
          <p:nvPr/>
        </p:nvSpPr>
        <p:spPr>
          <a:xfrm>
            <a:off x="1993379" y="226844"/>
            <a:ext cx="6446083" cy="557533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400" dirty="0"/>
              <a:t>Gamma </a:t>
            </a:r>
            <a:r>
              <a:rPr lang="es-ES" sz="2400" dirty="0" err="1"/>
              <a:t>emission</a:t>
            </a:r>
            <a:r>
              <a:rPr lang="es-ES" sz="2400" dirty="0"/>
              <a:t>: </a:t>
            </a:r>
            <a:r>
              <a:rPr lang="es-ES" sz="2400" dirty="0" err="1"/>
              <a:t>predicted</a:t>
            </a:r>
            <a:r>
              <a:rPr lang="es-ES" sz="2400" dirty="0"/>
              <a:t> angular </a:t>
            </a:r>
            <a:r>
              <a:rPr lang="es-ES" sz="2400" dirty="0" err="1"/>
              <a:t>distribution</a:t>
            </a:r>
            <a:endParaRPr lang="es-ES" sz="24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99205E3-F9A3-4B7B-AFDB-4E331C9510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478" y="1799560"/>
            <a:ext cx="6713119" cy="4154431"/>
          </a:xfrm>
        </p:spPr>
      </p:pic>
    </p:spTree>
    <p:extLst>
      <p:ext uri="{BB962C8B-B14F-4D97-AF65-F5344CB8AC3E}">
        <p14:creationId xmlns:p14="http://schemas.microsoft.com/office/powerpoint/2010/main" val="826043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5150BB-6C8E-42F0-8570-1157BE66E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1967" y="155609"/>
            <a:ext cx="5738870" cy="511007"/>
          </a:xfrm>
          <a:ln w="28575">
            <a:solidFill>
              <a:srgbClr val="FF0000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dirty="0"/>
              <a:t>Gamma </a:t>
            </a:r>
            <a:r>
              <a:rPr lang="es-ES" dirty="0" err="1"/>
              <a:t>emission</a:t>
            </a:r>
            <a:r>
              <a:rPr lang="es-ES" dirty="0"/>
              <a:t> in 2NT </a:t>
            </a:r>
            <a:r>
              <a:rPr lang="es-ES" dirty="0" err="1"/>
              <a:t>channel</a:t>
            </a:r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E2D6FA2-9F27-4D77-8DFF-986A5B071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5" y="2795202"/>
            <a:ext cx="5279834" cy="98794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5FDB99B-73EA-4A16-B5EB-E674B390F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632" y="3019972"/>
            <a:ext cx="4270309" cy="33341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1194576-00FF-4FC0-8C2F-6BDC995591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853097"/>
            <a:ext cx="7727324" cy="1448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9AB1719-179E-436D-8840-F285F90AF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305" y="3730887"/>
            <a:ext cx="4827475" cy="81058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C3C7D6-75DC-9FD4-8291-0177AE421E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52" y="1002230"/>
            <a:ext cx="11203244" cy="1527714"/>
          </a:xfrm>
          <a:prstGeom prst="rect">
            <a:avLst/>
          </a:prstGeom>
        </p:spPr>
      </p:pic>
      <p:sp>
        <p:nvSpPr>
          <p:cNvPr id="15" name="Elipse 14">
            <a:extLst>
              <a:ext uri="{FF2B5EF4-FFF2-40B4-BE49-F238E27FC236}">
                <a16:creationId xmlns:a16="http://schemas.microsoft.com/office/drawing/2014/main" id="{D6571797-C4B9-43C8-988E-FD0F347E61D0}"/>
              </a:ext>
            </a:extLst>
          </p:cNvPr>
          <p:cNvSpPr/>
          <p:nvPr/>
        </p:nvSpPr>
        <p:spPr>
          <a:xfrm>
            <a:off x="8974415" y="862198"/>
            <a:ext cx="836850" cy="903889"/>
          </a:xfrm>
          <a:prstGeom prst="ellipse">
            <a:avLst/>
          </a:prstGeom>
          <a:solidFill>
            <a:schemeClr val="accent1">
              <a:alpha val="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09680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18457</TotalTime>
  <Words>512</Words>
  <Application>Microsoft Office PowerPoint</Application>
  <PresentationFormat>Panorámica</PresentationFormat>
  <Paragraphs>90</Paragraphs>
  <Slides>29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6" baseType="lpstr">
      <vt:lpstr>Aptos</vt:lpstr>
      <vt:lpstr>Aptos Display</vt:lpstr>
      <vt:lpstr>Arial</vt:lpstr>
      <vt:lpstr>Cambria Math</vt:lpstr>
      <vt:lpstr>Comic Sans MS</vt:lpstr>
      <vt:lpstr>Wingdings</vt:lpstr>
      <vt:lpstr>Office Theme</vt:lpstr>
      <vt:lpstr>The nuclear Josephson effect &amp; γ-ray emission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Enrico Vigezzi</dc:creator>
  <cp:lastModifiedBy>FRANCISCO BARRANCO PAULANO</cp:lastModifiedBy>
  <cp:revision>15</cp:revision>
  <cp:lastPrinted>2026-06-16T23:30:40Z</cp:lastPrinted>
  <dcterms:created xsi:type="dcterms:W3CDTF">2026-06-13T12:24:29Z</dcterms:created>
  <dcterms:modified xsi:type="dcterms:W3CDTF">2026-07-20T19:25:46Z</dcterms:modified>
</cp:coreProperties>
</file>