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58"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10375"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104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D50B6260-4A8E-460C-A27A-AD3ACEE233CB}" type="datetimeFigureOut">
              <a:rPr lang="es-ES" smtClean="0"/>
              <a:t>08/07/2026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2423759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50B6260-4A8E-460C-A27A-AD3ACEE233CB}" type="datetimeFigureOut">
              <a:rPr lang="es-ES" smtClean="0"/>
              <a:t>08/07/2026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751954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50B6260-4A8E-460C-A27A-AD3ACEE233CB}" type="datetimeFigureOut">
              <a:rPr lang="es-ES" smtClean="0"/>
              <a:t>08/07/2026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1869512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50B6260-4A8E-460C-A27A-AD3ACEE233CB}" type="datetimeFigureOut">
              <a:rPr lang="es-ES" smtClean="0"/>
              <a:t>08/07/2026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1377926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D50B6260-4A8E-460C-A27A-AD3ACEE233CB}" type="datetimeFigureOut">
              <a:rPr lang="es-ES" smtClean="0"/>
              <a:t>08/07/2026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566757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50B6260-4A8E-460C-A27A-AD3ACEE233CB}" type="datetimeFigureOut">
              <a:rPr lang="es-ES" smtClean="0"/>
              <a:t>08/07/2026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1419308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50B6260-4A8E-460C-A27A-AD3ACEE233CB}" type="datetimeFigureOut">
              <a:rPr lang="es-ES" smtClean="0"/>
              <a:t>08/07/2026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3553462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D50B6260-4A8E-460C-A27A-AD3ACEE233CB}" type="datetimeFigureOut">
              <a:rPr lang="es-ES" smtClean="0"/>
              <a:t>08/07/2026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3150701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B6260-4A8E-460C-A27A-AD3ACEE233CB}" type="datetimeFigureOut">
              <a:rPr lang="es-ES" smtClean="0"/>
              <a:t>08/07/2026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4137011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50B6260-4A8E-460C-A27A-AD3ACEE233CB}" type="datetimeFigureOut">
              <a:rPr lang="es-ES" smtClean="0"/>
              <a:t>08/07/2026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1133965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50B6260-4A8E-460C-A27A-AD3ACEE233CB}" type="datetimeFigureOut">
              <a:rPr lang="es-ES" smtClean="0"/>
              <a:t>08/07/2026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6B884E8-3C4A-4A50-9D1C-466371FB1427}" type="slidenum">
              <a:rPr lang="es-ES" smtClean="0"/>
              <a:t>‹Nº›</a:t>
            </a:fld>
            <a:endParaRPr lang="es-ES"/>
          </a:p>
        </p:txBody>
      </p:sp>
    </p:spTree>
    <p:extLst>
      <p:ext uri="{BB962C8B-B14F-4D97-AF65-F5344CB8AC3E}">
        <p14:creationId xmlns:p14="http://schemas.microsoft.com/office/powerpoint/2010/main" val="973309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0B6260-4A8E-460C-A27A-AD3ACEE233CB}" type="datetimeFigureOut">
              <a:rPr lang="es-ES" smtClean="0"/>
              <a:t>08/07/2026</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884E8-3C4A-4A50-9D1C-466371FB1427}" type="slidenum">
              <a:rPr lang="es-ES" smtClean="0"/>
              <a:t>‹Nº›</a:t>
            </a:fld>
            <a:endParaRPr lang="es-ES"/>
          </a:p>
        </p:txBody>
      </p:sp>
    </p:spTree>
    <p:extLst>
      <p:ext uri="{BB962C8B-B14F-4D97-AF65-F5344CB8AC3E}">
        <p14:creationId xmlns:p14="http://schemas.microsoft.com/office/powerpoint/2010/main" val="3456406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image" Target="../media/image34.emf"/><Relationship Id="rId1" Type="http://schemas.openxmlformats.org/officeDocument/2006/relationships/slideLayout" Target="../slideLayouts/slideLayout7.xml"/><Relationship Id="rId6" Type="http://schemas.openxmlformats.org/officeDocument/2006/relationships/image" Target="../media/image37.gif"/><Relationship Id="rId5" Type="http://schemas.openxmlformats.org/officeDocument/2006/relationships/image" Target="../media/image2.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hyperlink" Target="https://doi.org/10.1016/j.matdes.2019.10833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3.png"/><Relationship Id="rId10" Type="http://schemas.microsoft.com/office/2007/relationships/hdphoto" Target="../media/hdphoto3.wdp"/><Relationship Id="rId4" Type="http://schemas.openxmlformats.org/officeDocument/2006/relationships/image" Target="../media/image12.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19.wmf"/><Relationship Id="rId2" Type="http://schemas.openxmlformats.org/officeDocument/2006/relationships/image" Target="../media/image15.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8.png"/><Relationship Id="rId4" Type="http://schemas.openxmlformats.org/officeDocument/2006/relationships/image" Target="../media/image17.wmf"/><Relationship Id="rId9"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1189D935-DB5A-4BA2-901B-17F149E689FB}"/>
              </a:ext>
            </a:extLst>
          </p:cNvPr>
          <p:cNvGrpSpPr/>
          <p:nvPr/>
        </p:nvGrpSpPr>
        <p:grpSpPr>
          <a:xfrm>
            <a:off x="1340607" y="567013"/>
            <a:ext cx="6519947" cy="1591613"/>
            <a:chOff x="5110192" y="539496"/>
            <a:chExt cx="6519947" cy="1591613"/>
          </a:xfrm>
        </p:grpSpPr>
        <p:pic>
          <p:nvPicPr>
            <p:cNvPr id="5" name="Picture 28" descr="Logotipo">
              <a:extLst>
                <a:ext uri="{FF2B5EF4-FFF2-40B4-BE49-F238E27FC236}">
                  <a16:creationId xmlns:a16="http://schemas.microsoft.com/office/drawing/2014/main" id="{B30CDFFB-0C0A-41F3-BBA5-4AD0EDA4656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898302" y="1064906"/>
              <a:ext cx="731837" cy="741362"/>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9" descr="logo">
              <a:extLst>
                <a:ext uri="{FF2B5EF4-FFF2-40B4-BE49-F238E27FC236}">
                  <a16:creationId xmlns:a16="http://schemas.microsoft.com/office/drawing/2014/main" id="{793694D7-60B2-439A-9C8D-C24FCC86CE6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10192" y="838968"/>
              <a:ext cx="846242" cy="117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C01A189C-E9FB-4C93-96C7-D544E5BCC8CD}"/>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080853" y="740066"/>
              <a:ext cx="3170160" cy="1391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FF2B5EF4-FFF2-40B4-BE49-F238E27FC236}">
                  <a16:creationId xmlns:a16="http://schemas.microsoft.com/office/drawing/2014/main" id="{4CA0B87A-B0EF-4B5D-A39E-AB47B5DC3610}"/>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277294" y="539496"/>
              <a:ext cx="1496589" cy="1568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9" name="Title 1">
            <a:extLst>
              <a:ext uri="{FF2B5EF4-FFF2-40B4-BE49-F238E27FC236}">
                <a16:creationId xmlns:a16="http://schemas.microsoft.com/office/drawing/2014/main" id="{8FB917CD-010A-4F65-88AD-D9F8608C10C3}"/>
              </a:ext>
            </a:extLst>
          </p:cNvPr>
          <p:cNvSpPr txBox="1">
            <a:spLocks/>
          </p:cNvSpPr>
          <p:nvPr/>
        </p:nvSpPr>
        <p:spPr>
          <a:xfrm>
            <a:off x="1254835" y="3518160"/>
            <a:ext cx="6911788" cy="1174375"/>
          </a:xfrm>
          <a:prstGeom prst="rect">
            <a:avLst/>
          </a:prstGeom>
          <a:solidFill>
            <a:schemeClr val="accent2">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7000"/>
              </a:lnSpc>
              <a:spcAft>
                <a:spcPts val="800"/>
              </a:spcAft>
            </a:pPr>
            <a:r>
              <a:rPr lang="en-US" sz="2200" b="1" dirty="0">
                <a:latin typeface="Calibri" panose="020F0502020204030204" pitchFamily="34" charset="0"/>
                <a:ea typeface="Calibri" panose="020F0502020204030204" pitchFamily="34" charset="0"/>
                <a:cs typeface="Times New Roman" panose="02020603050405020304" pitchFamily="18" charset="0"/>
              </a:rPr>
              <a:t>“From a material developed for the control of optical properties to innovative helium targets´ fabrication for fundamental studies of nuclear reactions”</a:t>
            </a:r>
            <a:endParaRPr lang="en-US" sz="2200" dirty="0"/>
          </a:p>
        </p:txBody>
      </p:sp>
      <p:sp>
        <p:nvSpPr>
          <p:cNvPr id="10" name="Subtitle 2">
            <a:extLst>
              <a:ext uri="{FF2B5EF4-FFF2-40B4-BE49-F238E27FC236}">
                <a16:creationId xmlns:a16="http://schemas.microsoft.com/office/drawing/2014/main" id="{418EC494-B920-49A5-99D2-164325F0A5C5}"/>
              </a:ext>
            </a:extLst>
          </p:cNvPr>
          <p:cNvSpPr txBox="1">
            <a:spLocks/>
          </p:cNvSpPr>
          <p:nvPr/>
        </p:nvSpPr>
        <p:spPr>
          <a:xfrm>
            <a:off x="1325900" y="2315969"/>
            <a:ext cx="6534654" cy="88750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7000"/>
              </a:lnSpc>
              <a:spcBef>
                <a:spcPts val="0"/>
              </a:spcBef>
            </a:pPr>
            <a:r>
              <a:rPr lang="es-ES" sz="2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 Fernández</a:t>
            </a:r>
            <a:r>
              <a:rPr lang="es-ES" sz="22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D. Hufschmidt, M.C. Jiménez de Haro.</a:t>
            </a:r>
          </a:p>
          <a:p>
            <a:pPr algn="ctr">
              <a:lnSpc>
                <a:spcPct val="107000"/>
              </a:lnSpc>
              <a:spcBef>
                <a:spcPts val="0"/>
              </a:spcBef>
            </a:pPr>
            <a:r>
              <a:rPr lang="en-US" sz="2200" b="1" i="1" dirty="0">
                <a:solidFill>
                  <a:srgbClr val="0070C0"/>
                </a:solidFill>
                <a:latin typeface="Calibri" panose="020F0502020204030204" pitchFamily="34" charset="0"/>
                <a:ea typeface="Calibri" panose="020F0502020204030204" pitchFamily="34" charset="0"/>
                <a:cs typeface="Times New Roman" panose="02020603050405020304" pitchFamily="18" charset="0"/>
              </a:rPr>
              <a:t>Materials Science Institute of Seville, CSIC-Univ. </a:t>
            </a:r>
            <a:r>
              <a:rPr lang="es-ES" sz="2200" b="1" i="1" dirty="0" err="1">
                <a:solidFill>
                  <a:srgbClr val="0070C0"/>
                </a:solidFill>
                <a:latin typeface="Calibri" panose="020F0502020204030204" pitchFamily="34" charset="0"/>
                <a:ea typeface="Calibri" panose="020F0502020204030204" pitchFamily="34" charset="0"/>
                <a:cs typeface="Times New Roman" panose="02020603050405020304" pitchFamily="18" charset="0"/>
              </a:rPr>
              <a:t>Seville</a:t>
            </a:r>
            <a:endParaRPr lang="es-ES" sz="2200" b="1" i="1"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CuadroTexto 12">
            <a:extLst>
              <a:ext uri="{FF2B5EF4-FFF2-40B4-BE49-F238E27FC236}">
                <a16:creationId xmlns:a16="http://schemas.microsoft.com/office/drawing/2014/main" id="{387560D9-AD67-4417-B6AE-47A76B8FC364}"/>
              </a:ext>
            </a:extLst>
          </p:cNvPr>
          <p:cNvSpPr txBox="1"/>
          <p:nvPr/>
        </p:nvSpPr>
        <p:spPr>
          <a:xfrm>
            <a:off x="5230531" y="5119246"/>
            <a:ext cx="3395133" cy="830997"/>
          </a:xfrm>
          <a:prstGeom prst="rect">
            <a:avLst/>
          </a:prstGeom>
          <a:noFill/>
        </p:spPr>
        <p:txBody>
          <a:bodyPr wrap="square">
            <a:spAutoFit/>
          </a:bodyPr>
          <a:lstStyle/>
          <a:p>
            <a:pPr algn="l"/>
            <a:r>
              <a:rPr lang="en-US" sz="1200" b="0" i="0" dirty="0">
                <a:solidFill>
                  <a:srgbClr val="7A7A7A"/>
                </a:solidFill>
                <a:effectLst/>
                <a:latin typeface="Poppins" panose="00000500000000000000" pitchFamily="2" charset="0"/>
              </a:rPr>
              <a:t>Number: </a:t>
            </a:r>
            <a:r>
              <a:rPr lang="en-US" sz="1200" b="1" i="0" dirty="0">
                <a:solidFill>
                  <a:srgbClr val="7A7A7A"/>
                </a:solidFill>
                <a:effectLst/>
                <a:latin typeface="Poppins" panose="00000500000000000000" pitchFamily="2" charset="0"/>
              </a:rPr>
              <a:t>3</a:t>
            </a:r>
            <a:endParaRPr lang="en-US" sz="1200" b="0" i="0" dirty="0">
              <a:solidFill>
                <a:srgbClr val="7A7A7A"/>
              </a:solidFill>
              <a:effectLst/>
              <a:latin typeface="Poppins" panose="00000500000000000000" pitchFamily="2" charset="0"/>
            </a:endParaRPr>
          </a:p>
          <a:p>
            <a:pPr algn="l"/>
            <a:r>
              <a:rPr lang="en-US" sz="1200" b="0" i="0" dirty="0">
                <a:solidFill>
                  <a:srgbClr val="7A7A7A"/>
                </a:solidFill>
                <a:effectLst/>
                <a:latin typeface="Poppins" panose="00000500000000000000" pitchFamily="2" charset="0"/>
              </a:rPr>
              <a:t>Presentation Type: </a:t>
            </a:r>
            <a:r>
              <a:rPr lang="en-US" sz="1200" b="1" i="0" dirty="0">
                <a:solidFill>
                  <a:srgbClr val="7A7A7A"/>
                </a:solidFill>
                <a:effectLst/>
                <a:latin typeface="Poppins" panose="00000500000000000000" pitchFamily="2" charset="0"/>
              </a:rPr>
              <a:t>Oral</a:t>
            </a:r>
            <a:endParaRPr lang="en-US" sz="1200" b="0" i="0" dirty="0">
              <a:solidFill>
                <a:srgbClr val="7A7A7A"/>
              </a:solidFill>
              <a:effectLst/>
              <a:latin typeface="Poppins" panose="00000500000000000000" pitchFamily="2" charset="0"/>
            </a:endParaRPr>
          </a:p>
          <a:p>
            <a:pPr algn="l"/>
            <a:r>
              <a:rPr lang="en-US" sz="1200" b="0" i="0" dirty="0" err="1">
                <a:solidFill>
                  <a:srgbClr val="7A7A7A"/>
                </a:solidFill>
                <a:effectLst/>
                <a:latin typeface="Poppins" panose="00000500000000000000" pitchFamily="2" charset="0"/>
              </a:rPr>
              <a:t>Symp</a:t>
            </a:r>
            <a:r>
              <a:rPr lang="en-US" sz="1200" b="0" i="0" dirty="0">
                <a:solidFill>
                  <a:srgbClr val="7A7A7A"/>
                </a:solidFill>
                <a:effectLst/>
                <a:latin typeface="Poppins" panose="00000500000000000000" pitchFamily="2" charset="0"/>
              </a:rPr>
              <a:t> : </a:t>
            </a:r>
            <a:r>
              <a:rPr lang="en-US" sz="1200" b="1" i="0" dirty="0">
                <a:solidFill>
                  <a:srgbClr val="7A7A7A"/>
                </a:solidFill>
                <a:effectLst/>
                <a:latin typeface="Poppins" panose="00000500000000000000" pitchFamily="2" charset="0"/>
              </a:rPr>
              <a:t>GEFN - </a:t>
            </a:r>
            <a:r>
              <a:rPr lang="en-US" sz="1200" b="1" i="0" dirty="0" err="1">
                <a:solidFill>
                  <a:srgbClr val="7A7A7A"/>
                </a:solidFill>
                <a:effectLst/>
                <a:latin typeface="Poppins" panose="00000500000000000000" pitchFamily="2" charset="0"/>
              </a:rPr>
              <a:t>Simposio</a:t>
            </a:r>
            <a:r>
              <a:rPr lang="en-US" sz="1200" b="1" i="0" dirty="0">
                <a:solidFill>
                  <a:srgbClr val="7A7A7A"/>
                </a:solidFill>
                <a:effectLst/>
                <a:latin typeface="Poppins" panose="00000500000000000000" pitchFamily="2" charset="0"/>
              </a:rPr>
              <a:t> de </a:t>
            </a:r>
            <a:r>
              <a:rPr lang="en-US" sz="1200" b="1" i="0" dirty="0" err="1">
                <a:solidFill>
                  <a:srgbClr val="7A7A7A"/>
                </a:solidFill>
                <a:effectLst/>
                <a:latin typeface="Poppins" panose="00000500000000000000" pitchFamily="2" charset="0"/>
              </a:rPr>
              <a:t>Física</a:t>
            </a:r>
            <a:r>
              <a:rPr lang="en-US" sz="1200" b="1" i="0" dirty="0">
                <a:solidFill>
                  <a:srgbClr val="7A7A7A"/>
                </a:solidFill>
                <a:effectLst/>
                <a:latin typeface="Poppins" panose="00000500000000000000" pitchFamily="2" charset="0"/>
              </a:rPr>
              <a:t> Nuclear</a:t>
            </a:r>
          </a:p>
          <a:p>
            <a:pPr algn="l"/>
            <a:r>
              <a:rPr lang="en-US" sz="1200" b="1" dirty="0">
                <a:solidFill>
                  <a:schemeClr val="accent1"/>
                </a:solidFill>
                <a:latin typeface="Poppins" panose="00000500000000000000" pitchFamily="2" charset="0"/>
              </a:rPr>
              <a:t>12 + 3 min</a:t>
            </a:r>
            <a:endParaRPr lang="en-US" sz="1200" b="1" i="0" dirty="0">
              <a:solidFill>
                <a:schemeClr val="accent1"/>
              </a:solidFill>
              <a:effectLst/>
              <a:latin typeface="Poppins" panose="00000500000000000000" pitchFamily="2" charset="0"/>
            </a:endParaRPr>
          </a:p>
        </p:txBody>
      </p:sp>
    </p:spTree>
    <p:extLst>
      <p:ext uri="{BB962C8B-B14F-4D97-AF65-F5344CB8AC3E}">
        <p14:creationId xmlns:p14="http://schemas.microsoft.com/office/powerpoint/2010/main" val="4120778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E7A1E9-793A-4F91-8B21-A7ECE054791A}"/>
              </a:ext>
            </a:extLst>
          </p:cNvPr>
          <p:cNvSpPr txBox="1"/>
          <p:nvPr/>
        </p:nvSpPr>
        <p:spPr>
          <a:xfrm>
            <a:off x="1488927" y="187808"/>
            <a:ext cx="5809952" cy="369332"/>
          </a:xfrm>
          <a:prstGeom prst="rect">
            <a:avLst/>
          </a:prstGeom>
          <a:solidFill>
            <a:schemeClr val="accent3">
              <a:lumMod val="40000"/>
              <a:lumOff val="60000"/>
            </a:schemeClr>
          </a:solidFill>
        </p:spPr>
        <p:txBody>
          <a:bodyPr wrap="square" rtlCol="0">
            <a:spAutoFit/>
          </a:bodyPr>
          <a:lstStyle/>
          <a:p>
            <a:r>
              <a:rPr lang="es-ES" dirty="0" err="1"/>
              <a:t>Experiments</a:t>
            </a:r>
            <a:r>
              <a:rPr lang="es-ES" dirty="0"/>
              <a:t> </a:t>
            </a:r>
            <a:r>
              <a:rPr lang="es-ES" dirty="0" err="1"/>
              <a:t>nr</a:t>
            </a:r>
            <a:r>
              <a:rPr lang="es-ES" dirty="0"/>
              <a:t>. S2037 at TRIUMF-EMMA – </a:t>
            </a:r>
            <a:r>
              <a:rPr lang="es-ES" b="1" dirty="0" err="1"/>
              <a:t>December</a:t>
            </a:r>
            <a:r>
              <a:rPr lang="es-ES" b="1" dirty="0"/>
              <a:t> 2023.</a:t>
            </a:r>
          </a:p>
        </p:txBody>
      </p:sp>
      <p:sp>
        <p:nvSpPr>
          <p:cNvPr id="4" name="19 Rectángulo">
            <a:extLst>
              <a:ext uri="{FF2B5EF4-FFF2-40B4-BE49-F238E27FC236}">
                <a16:creationId xmlns:a16="http://schemas.microsoft.com/office/drawing/2014/main" id="{4E26BF31-1CD2-4442-8EF8-7DBDE8B4CB71}"/>
              </a:ext>
            </a:extLst>
          </p:cNvPr>
          <p:cNvSpPr/>
          <p:nvPr/>
        </p:nvSpPr>
        <p:spPr>
          <a:xfrm>
            <a:off x="2343886" y="528515"/>
            <a:ext cx="3913674" cy="369332"/>
          </a:xfrm>
          <a:prstGeom prst="rect">
            <a:avLst/>
          </a:prstGeom>
          <a:solidFill>
            <a:schemeClr val="accent2">
              <a:lumMod val="20000"/>
              <a:lumOff val="80000"/>
            </a:schemeClr>
          </a:solidFill>
        </p:spPr>
        <p:txBody>
          <a:bodyPr wrap="square">
            <a:spAutoFit/>
          </a:bodyPr>
          <a:lstStyle/>
          <a:p>
            <a:r>
              <a:rPr lang="es-ES" dirty="0" err="1"/>
              <a:t>Irradiation</a:t>
            </a:r>
            <a:r>
              <a:rPr lang="es-ES" dirty="0"/>
              <a:t> </a:t>
            </a:r>
            <a:r>
              <a:rPr lang="es-ES" dirty="0" err="1"/>
              <a:t>with</a:t>
            </a:r>
            <a:r>
              <a:rPr lang="es-ES" dirty="0"/>
              <a:t> </a:t>
            </a:r>
            <a:r>
              <a:rPr lang="es-ES" dirty="0" err="1"/>
              <a:t>the</a:t>
            </a:r>
            <a:r>
              <a:rPr lang="es-ES" dirty="0"/>
              <a:t> radioactive 94Sr</a:t>
            </a:r>
          </a:p>
        </p:txBody>
      </p:sp>
      <p:pic>
        <p:nvPicPr>
          <p:cNvPr id="5" name="Imagen 4">
            <a:extLst>
              <a:ext uri="{FF2B5EF4-FFF2-40B4-BE49-F238E27FC236}">
                <a16:creationId xmlns:a16="http://schemas.microsoft.com/office/drawing/2014/main" id="{697275F7-49E1-4F0F-B9CB-6FA908B8BA36}"/>
              </a:ext>
            </a:extLst>
          </p:cNvPr>
          <p:cNvPicPr>
            <a:picLocks noChangeAspect="1"/>
          </p:cNvPicPr>
          <p:nvPr/>
        </p:nvPicPr>
        <p:blipFill>
          <a:blip r:embed="rId2"/>
          <a:stretch>
            <a:fillRect/>
          </a:stretch>
        </p:blipFill>
        <p:spPr>
          <a:xfrm>
            <a:off x="283401" y="4023811"/>
            <a:ext cx="4120969" cy="2603311"/>
          </a:xfrm>
          <a:prstGeom prst="rect">
            <a:avLst/>
          </a:prstGeom>
        </p:spPr>
      </p:pic>
      <p:sp>
        <p:nvSpPr>
          <p:cNvPr id="6" name="CuadroTexto 5">
            <a:extLst>
              <a:ext uri="{FF2B5EF4-FFF2-40B4-BE49-F238E27FC236}">
                <a16:creationId xmlns:a16="http://schemas.microsoft.com/office/drawing/2014/main" id="{C7F21BC2-90FF-407C-8AA2-439957FD9A92}"/>
              </a:ext>
            </a:extLst>
          </p:cNvPr>
          <p:cNvSpPr txBox="1"/>
          <p:nvPr/>
        </p:nvSpPr>
        <p:spPr>
          <a:xfrm>
            <a:off x="4556943" y="4461528"/>
            <a:ext cx="4510959" cy="1815882"/>
          </a:xfrm>
          <a:prstGeom prst="rect">
            <a:avLst/>
          </a:prstGeom>
          <a:solidFill>
            <a:schemeClr val="accent2">
              <a:lumMod val="20000"/>
              <a:lumOff val="80000"/>
            </a:schemeClr>
          </a:solidFill>
        </p:spPr>
        <p:txBody>
          <a:bodyPr wrap="square">
            <a:spAutoFit/>
          </a:bodyPr>
          <a:lstStyle/>
          <a:p>
            <a:pPr algn="l"/>
            <a:r>
              <a:rPr lang="en-US" sz="1600" b="1" i="1" u="none" strike="noStrike" baseline="0" dirty="0"/>
              <a:t>First measurement of a weak r-process reaction on a radioactive nucleus </a:t>
            </a:r>
          </a:p>
          <a:p>
            <a:pPr algn="l"/>
            <a:r>
              <a:rPr lang="es-ES" sz="1600" b="0" i="0" u="none" strike="noStrike" baseline="0" dirty="0"/>
              <a:t>M. Williams,1, ∗ C. Angus,2, 3 A.M. Laird,3, 2 B. Davids,2, 4 C. Aa. Diget,3 A. Fernandez,5 E. J. Williams,2. et </a:t>
            </a:r>
            <a:r>
              <a:rPr lang="es-ES" sz="1600" b="0" i="0" u="none" strike="noStrike" baseline="0" dirty="0" err="1"/>
              <a:t>all</a:t>
            </a:r>
            <a:r>
              <a:rPr lang="es-ES" sz="1600" b="0" i="0" u="none" strike="noStrike" baseline="0" dirty="0"/>
              <a:t>. </a:t>
            </a:r>
            <a:r>
              <a:rPr lang="es-ES" sz="1600" b="0" i="0" u="none" strike="noStrike" baseline="0" dirty="0">
                <a:highlight>
                  <a:srgbClr val="FFFF00"/>
                </a:highlight>
              </a:rPr>
              <a:t>PHYSICAL REVIEW LETTERS </a:t>
            </a:r>
            <a:r>
              <a:rPr lang="es-ES" sz="1600" b="1" i="0" u="none" strike="noStrike" baseline="0" dirty="0">
                <a:highlight>
                  <a:srgbClr val="FFFF00"/>
                </a:highlight>
              </a:rPr>
              <a:t>134</a:t>
            </a:r>
            <a:r>
              <a:rPr lang="es-ES" sz="1600" i="0" u="none" strike="noStrike" baseline="0" dirty="0">
                <a:highlight>
                  <a:srgbClr val="FFFF00"/>
                </a:highlight>
              </a:rPr>
              <a:t>, 112701 (2025)</a:t>
            </a:r>
            <a:r>
              <a:rPr lang="es-ES" sz="1600" dirty="0">
                <a:highlight>
                  <a:srgbClr val="FFFF00"/>
                </a:highlight>
              </a:rPr>
              <a:t>. DOI: 0031-9007/25/134(11)/112701(7)</a:t>
            </a:r>
            <a:endParaRPr lang="es-ES" sz="1600" i="1" dirty="0">
              <a:highlight>
                <a:srgbClr val="FFFF00"/>
              </a:highlight>
            </a:endParaRPr>
          </a:p>
        </p:txBody>
      </p:sp>
      <p:sp>
        <p:nvSpPr>
          <p:cNvPr id="7" name="19 Rectángulo">
            <a:extLst>
              <a:ext uri="{FF2B5EF4-FFF2-40B4-BE49-F238E27FC236}">
                <a16:creationId xmlns:a16="http://schemas.microsoft.com/office/drawing/2014/main" id="{76EF77F2-48FD-4F24-A1CE-80D79D5BCA30}"/>
              </a:ext>
            </a:extLst>
          </p:cNvPr>
          <p:cNvSpPr/>
          <p:nvPr/>
        </p:nvSpPr>
        <p:spPr>
          <a:xfrm>
            <a:off x="813905" y="825931"/>
            <a:ext cx="7627691" cy="923330"/>
          </a:xfrm>
          <a:prstGeom prst="rect">
            <a:avLst/>
          </a:prstGeom>
        </p:spPr>
        <p:txBody>
          <a:bodyPr wrap="square">
            <a:spAutoFit/>
          </a:bodyPr>
          <a:lstStyle/>
          <a:p>
            <a:r>
              <a:rPr lang="es-ES" dirty="0" err="1"/>
              <a:t>The</a:t>
            </a:r>
            <a:r>
              <a:rPr lang="es-ES" dirty="0"/>
              <a:t> gamma </a:t>
            </a:r>
            <a:r>
              <a:rPr lang="es-ES" dirty="0" err="1"/>
              <a:t>rays</a:t>
            </a:r>
            <a:r>
              <a:rPr lang="es-ES" dirty="0"/>
              <a:t> </a:t>
            </a:r>
            <a:r>
              <a:rPr lang="es-ES" dirty="0" err="1"/>
              <a:t>from</a:t>
            </a:r>
            <a:r>
              <a:rPr lang="es-ES" dirty="0"/>
              <a:t> </a:t>
            </a:r>
            <a:r>
              <a:rPr lang="es-ES" dirty="0" err="1"/>
              <a:t>the</a:t>
            </a:r>
            <a:r>
              <a:rPr lang="es-ES" dirty="0"/>
              <a:t> </a:t>
            </a:r>
            <a:r>
              <a:rPr lang="es-ES" dirty="0" err="1"/>
              <a:t>de-excitation</a:t>
            </a:r>
            <a:r>
              <a:rPr lang="es-ES" dirty="0"/>
              <a:t> of </a:t>
            </a:r>
            <a:r>
              <a:rPr lang="es-ES" dirty="0" err="1"/>
              <a:t>the</a:t>
            </a:r>
            <a:r>
              <a:rPr lang="es-ES" dirty="0"/>
              <a:t> </a:t>
            </a:r>
            <a:r>
              <a:rPr lang="es-ES" b="1" dirty="0"/>
              <a:t>97Zr</a:t>
            </a:r>
            <a:r>
              <a:rPr lang="es-ES" dirty="0"/>
              <a:t> show </a:t>
            </a:r>
            <a:r>
              <a:rPr lang="es-ES" dirty="0" err="1"/>
              <a:t>that</a:t>
            </a:r>
            <a:r>
              <a:rPr lang="es-ES" dirty="0"/>
              <a:t> </a:t>
            </a:r>
            <a:r>
              <a:rPr lang="es-ES" dirty="0" err="1"/>
              <a:t>this</a:t>
            </a:r>
            <a:r>
              <a:rPr lang="es-ES" dirty="0"/>
              <a:t> </a:t>
            </a:r>
            <a:r>
              <a:rPr lang="es-ES" dirty="0" err="1"/>
              <a:t>nucleus</a:t>
            </a:r>
            <a:r>
              <a:rPr lang="es-ES" dirty="0"/>
              <a:t> </a:t>
            </a:r>
            <a:r>
              <a:rPr lang="es-ES" dirty="0" err="1"/>
              <a:t>was</a:t>
            </a:r>
            <a:r>
              <a:rPr lang="es-ES" dirty="0"/>
              <a:t> </a:t>
            </a:r>
            <a:r>
              <a:rPr lang="es-ES" dirty="0" err="1"/>
              <a:t>populated</a:t>
            </a:r>
            <a:r>
              <a:rPr lang="es-ES" dirty="0"/>
              <a:t> in </a:t>
            </a:r>
            <a:r>
              <a:rPr lang="es-ES" dirty="0" err="1"/>
              <a:t>the</a:t>
            </a:r>
            <a:r>
              <a:rPr lang="es-ES" dirty="0"/>
              <a:t> </a:t>
            </a:r>
            <a:r>
              <a:rPr lang="es-ES" b="1" dirty="0"/>
              <a:t>94Sr(</a:t>
            </a:r>
            <a:r>
              <a:rPr lang="el-GR" b="1" dirty="0"/>
              <a:t>α</a:t>
            </a:r>
            <a:r>
              <a:rPr lang="es-ES" b="1" dirty="0"/>
              <a:t>,n)97Zr </a:t>
            </a:r>
            <a:r>
              <a:rPr lang="es-ES" dirty="0" err="1"/>
              <a:t>reaction</a:t>
            </a:r>
            <a:r>
              <a:rPr lang="es-ES" dirty="0"/>
              <a:t>. </a:t>
            </a:r>
            <a:r>
              <a:rPr lang="es-ES" b="1" dirty="0" err="1"/>
              <a:t>The</a:t>
            </a:r>
            <a:r>
              <a:rPr lang="es-ES" b="1" dirty="0"/>
              <a:t> He </a:t>
            </a:r>
            <a:r>
              <a:rPr lang="es-ES" b="1" dirty="0" err="1"/>
              <a:t>content</a:t>
            </a:r>
            <a:r>
              <a:rPr lang="es-ES" b="1" dirty="0"/>
              <a:t> </a:t>
            </a:r>
            <a:r>
              <a:rPr lang="es-ES" b="1" dirty="0" err="1"/>
              <a:t>could</a:t>
            </a:r>
            <a:r>
              <a:rPr lang="es-ES" b="1" dirty="0"/>
              <a:t> be </a:t>
            </a:r>
            <a:r>
              <a:rPr lang="es-ES" b="1" dirty="0" err="1"/>
              <a:t>monitored</a:t>
            </a:r>
            <a:r>
              <a:rPr lang="es-ES" b="1" dirty="0"/>
              <a:t> </a:t>
            </a:r>
            <a:r>
              <a:rPr lang="es-ES" b="1" dirty="0" err="1"/>
              <a:t>during</a:t>
            </a:r>
            <a:r>
              <a:rPr lang="es-ES" b="1" dirty="0"/>
              <a:t> </a:t>
            </a:r>
            <a:r>
              <a:rPr lang="es-ES" b="1" dirty="0" err="1"/>
              <a:t>the</a:t>
            </a:r>
            <a:r>
              <a:rPr lang="es-ES" b="1" dirty="0"/>
              <a:t> </a:t>
            </a:r>
            <a:r>
              <a:rPr lang="es-ES" b="1" dirty="0" err="1"/>
              <a:t>experiments</a:t>
            </a:r>
            <a:r>
              <a:rPr lang="es-ES" b="1" dirty="0"/>
              <a:t>. </a:t>
            </a:r>
            <a:r>
              <a:rPr lang="es-ES" dirty="0" err="1"/>
              <a:t>Initial</a:t>
            </a:r>
            <a:r>
              <a:rPr lang="es-ES" dirty="0"/>
              <a:t> He </a:t>
            </a:r>
            <a:r>
              <a:rPr lang="es-ES" dirty="0" err="1"/>
              <a:t>contents</a:t>
            </a:r>
            <a:r>
              <a:rPr lang="es-ES" dirty="0"/>
              <a:t> </a:t>
            </a:r>
            <a:r>
              <a:rPr lang="es-ES" dirty="0" err="1"/>
              <a:t>reached</a:t>
            </a:r>
            <a:r>
              <a:rPr lang="es-ES" dirty="0"/>
              <a:t> 6-8xE18 </a:t>
            </a:r>
            <a:r>
              <a:rPr lang="es-ES" dirty="0" err="1"/>
              <a:t>atoms</a:t>
            </a:r>
            <a:r>
              <a:rPr lang="es-ES" dirty="0"/>
              <a:t>/cm</a:t>
            </a:r>
            <a:r>
              <a:rPr lang="es-ES" baseline="30000" dirty="0"/>
              <a:t>2</a:t>
            </a:r>
          </a:p>
        </p:txBody>
      </p:sp>
      <p:sp>
        <p:nvSpPr>
          <p:cNvPr id="8" name="CuadroTexto 7">
            <a:extLst>
              <a:ext uri="{FF2B5EF4-FFF2-40B4-BE49-F238E27FC236}">
                <a16:creationId xmlns:a16="http://schemas.microsoft.com/office/drawing/2014/main" id="{BE5EEA42-7987-4E42-A849-C26C40162DFC}"/>
              </a:ext>
            </a:extLst>
          </p:cNvPr>
          <p:cNvSpPr txBox="1"/>
          <p:nvPr/>
        </p:nvSpPr>
        <p:spPr>
          <a:xfrm>
            <a:off x="6522340" y="2077323"/>
            <a:ext cx="2597830" cy="2031325"/>
          </a:xfrm>
          <a:prstGeom prst="rect">
            <a:avLst/>
          </a:prstGeom>
          <a:noFill/>
        </p:spPr>
        <p:txBody>
          <a:bodyPr wrap="square" rtlCol="0">
            <a:spAutoFit/>
          </a:bodyPr>
          <a:lstStyle/>
          <a:p>
            <a:r>
              <a:rPr lang="es-ES" b="1" dirty="0" err="1"/>
              <a:t>Backed</a:t>
            </a:r>
            <a:r>
              <a:rPr lang="es-ES" b="1" dirty="0"/>
              <a:t> targets. </a:t>
            </a:r>
            <a:r>
              <a:rPr lang="es-ES" dirty="0" err="1"/>
              <a:t>Colaboration</a:t>
            </a:r>
            <a:r>
              <a:rPr lang="es-ES" dirty="0"/>
              <a:t> </a:t>
            </a:r>
            <a:r>
              <a:rPr lang="es-ES" dirty="0" err="1"/>
              <a:t>with</a:t>
            </a:r>
            <a:r>
              <a:rPr lang="es-ES" dirty="0"/>
              <a:t> </a:t>
            </a:r>
            <a:r>
              <a:rPr lang="es-ES" dirty="0" err="1"/>
              <a:t>Univ</a:t>
            </a:r>
            <a:r>
              <a:rPr lang="es-ES" dirty="0"/>
              <a:t> York-UK and TRIUMF </a:t>
            </a:r>
            <a:r>
              <a:rPr lang="es-ES" dirty="0" err="1"/>
              <a:t>facility</a:t>
            </a:r>
            <a:r>
              <a:rPr lang="es-ES" dirty="0"/>
              <a:t>  (</a:t>
            </a:r>
            <a:r>
              <a:rPr lang="es-ES" dirty="0" err="1"/>
              <a:t>Canada</a:t>
            </a:r>
            <a:r>
              <a:rPr lang="es-ES" dirty="0"/>
              <a:t>) </a:t>
            </a:r>
          </a:p>
          <a:p>
            <a:r>
              <a:rPr lang="es-ES" dirty="0" err="1"/>
              <a:t>Si:He</a:t>
            </a:r>
            <a:r>
              <a:rPr lang="es-ES" dirty="0"/>
              <a:t> (3.2 </a:t>
            </a:r>
            <a:r>
              <a:rPr lang="es-ES" dirty="0" err="1"/>
              <a:t>microns</a:t>
            </a:r>
            <a:r>
              <a:rPr lang="es-ES" dirty="0"/>
              <a:t>)  onto Al </a:t>
            </a:r>
            <a:r>
              <a:rPr lang="es-ES" dirty="0" err="1"/>
              <a:t>backing</a:t>
            </a:r>
            <a:r>
              <a:rPr lang="es-ES" dirty="0"/>
              <a:t> (8 </a:t>
            </a:r>
            <a:r>
              <a:rPr lang="es-ES" dirty="0" err="1"/>
              <a:t>microns</a:t>
            </a:r>
            <a:r>
              <a:rPr lang="es-ES" dirty="0"/>
              <a:t>). </a:t>
            </a:r>
            <a:r>
              <a:rPr lang="es-ES" dirty="0" err="1"/>
              <a:t>Exp</a:t>
            </a:r>
            <a:r>
              <a:rPr lang="es-ES" dirty="0"/>
              <a:t>. PI (A. Laird)</a:t>
            </a:r>
          </a:p>
        </p:txBody>
      </p:sp>
      <p:pic>
        <p:nvPicPr>
          <p:cNvPr id="9" name="Picture 4">
            <a:extLst>
              <a:ext uri="{FF2B5EF4-FFF2-40B4-BE49-F238E27FC236}">
                <a16:creationId xmlns:a16="http://schemas.microsoft.com/office/drawing/2014/main" id="{38C9D90B-41CA-41E3-A7B1-8705A8B36D5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719" t="36471" r="16505" b="26815"/>
          <a:stretch/>
        </p:blipFill>
        <p:spPr bwMode="auto">
          <a:xfrm>
            <a:off x="541645" y="1778984"/>
            <a:ext cx="2008770" cy="2058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a:extLst>
              <a:ext uri="{FF2B5EF4-FFF2-40B4-BE49-F238E27FC236}">
                <a16:creationId xmlns:a16="http://schemas.microsoft.com/office/drawing/2014/main" id="{A132C077-5140-43EE-882D-C209B462B4A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149" t="6085" r="12592" b="13030"/>
          <a:stretch/>
        </p:blipFill>
        <p:spPr bwMode="auto">
          <a:xfrm>
            <a:off x="2628156" y="1761680"/>
            <a:ext cx="1921854" cy="1985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uadroTexto 10">
            <a:extLst>
              <a:ext uri="{FF2B5EF4-FFF2-40B4-BE49-F238E27FC236}">
                <a16:creationId xmlns:a16="http://schemas.microsoft.com/office/drawing/2014/main" id="{CD93BB55-EDF3-49EA-ADB3-72F6C98AF84B}"/>
              </a:ext>
            </a:extLst>
          </p:cNvPr>
          <p:cNvSpPr txBox="1"/>
          <p:nvPr/>
        </p:nvSpPr>
        <p:spPr>
          <a:xfrm>
            <a:off x="2545799" y="1728261"/>
            <a:ext cx="2048193" cy="369332"/>
          </a:xfrm>
          <a:prstGeom prst="rect">
            <a:avLst/>
          </a:prstGeom>
          <a:solidFill>
            <a:schemeClr val="tx2">
              <a:lumMod val="20000"/>
              <a:lumOff val="80000"/>
            </a:schemeClr>
          </a:solidFill>
        </p:spPr>
        <p:txBody>
          <a:bodyPr wrap="square" rtlCol="0">
            <a:spAutoFit/>
          </a:bodyPr>
          <a:lstStyle/>
          <a:p>
            <a:pPr algn="ctr"/>
            <a:r>
              <a:rPr lang="es-ES" dirty="0" err="1"/>
              <a:t>Fabrication</a:t>
            </a:r>
            <a:r>
              <a:rPr lang="es-ES" dirty="0"/>
              <a:t> at ICMS</a:t>
            </a:r>
          </a:p>
        </p:txBody>
      </p:sp>
      <p:sp>
        <p:nvSpPr>
          <p:cNvPr id="12" name="CuadroTexto 11">
            <a:extLst>
              <a:ext uri="{FF2B5EF4-FFF2-40B4-BE49-F238E27FC236}">
                <a16:creationId xmlns:a16="http://schemas.microsoft.com/office/drawing/2014/main" id="{4C4AF814-7C91-465C-BE7B-BBF288EE0EAC}"/>
              </a:ext>
            </a:extLst>
          </p:cNvPr>
          <p:cNvSpPr txBox="1"/>
          <p:nvPr/>
        </p:nvSpPr>
        <p:spPr>
          <a:xfrm>
            <a:off x="2639436" y="3731202"/>
            <a:ext cx="1917507" cy="338554"/>
          </a:xfrm>
          <a:prstGeom prst="rect">
            <a:avLst/>
          </a:prstGeom>
          <a:solidFill>
            <a:schemeClr val="accent1">
              <a:lumMod val="20000"/>
              <a:lumOff val="80000"/>
            </a:schemeClr>
          </a:solidFill>
        </p:spPr>
        <p:txBody>
          <a:bodyPr wrap="square" rtlCol="0">
            <a:spAutoFit/>
          </a:bodyPr>
          <a:lstStyle/>
          <a:p>
            <a:r>
              <a:rPr lang="es-ES" sz="1600" dirty="0"/>
              <a:t>Front </a:t>
            </a:r>
            <a:r>
              <a:rPr lang="es-ES" sz="1600" dirty="0" err="1"/>
              <a:t>side</a:t>
            </a:r>
            <a:r>
              <a:rPr lang="es-ES" sz="1600" dirty="0"/>
              <a:t>. Si-He film</a:t>
            </a:r>
          </a:p>
        </p:txBody>
      </p:sp>
      <p:sp>
        <p:nvSpPr>
          <p:cNvPr id="13" name="CuadroTexto 12">
            <a:extLst>
              <a:ext uri="{FF2B5EF4-FFF2-40B4-BE49-F238E27FC236}">
                <a16:creationId xmlns:a16="http://schemas.microsoft.com/office/drawing/2014/main" id="{0B20E960-0CB8-4D4C-8EBA-F87EF69DDE1B}"/>
              </a:ext>
            </a:extLst>
          </p:cNvPr>
          <p:cNvSpPr txBox="1"/>
          <p:nvPr/>
        </p:nvSpPr>
        <p:spPr>
          <a:xfrm>
            <a:off x="507859" y="1729316"/>
            <a:ext cx="2106719" cy="338554"/>
          </a:xfrm>
          <a:prstGeom prst="rect">
            <a:avLst/>
          </a:prstGeom>
          <a:solidFill>
            <a:schemeClr val="tx2">
              <a:lumMod val="20000"/>
              <a:lumOff val="80000"/>
            </a:schemeClr>
          </a:solidFill>
        </p:spPr>
        <p:txBody>
          <a:bodyPr wrap="square" rtlCol="0">
            <a:spAutoFit/>
          </a:bodyPr>
          <a:lstStyle/>
          <a:p>
            <a:pPr algn="ctr"/>
            <a:r>
              <a:rPr lang="es-ES" sz="1600" dirty="0" err="1"/>
              <a:t>Received</a:t>
            </a:r>
            <a:r>
              <a:rPr lang="es-ES" sz="1600" dirty="0"/>
              <a:t> </a:t>
            </a:r>
            <a:r>
              <a:rPr lang="es-ES" sz="1600" dirty="0" err="1"/>
              <a:t>from</a:t>
            </a:r>
            <a:r>
              <a:rPr lang="es-ES" sz="1600" dirty="0"/>
              <a:t> TRIUMF</a:t>
            </a:r>
          </a:p>
        </p:txBody>
      </p:sp>
      <p:sp>
        <p:nvSpPr>
          <p:cNvPr id="14" name="CuadroTexto 13">
            <a:extLst>
              <a:ext uri="{FF2B5EF4-FFF2-40B4-BE49-F238E27FC236}">
                <a16:creationId xmlns:a16="http://schemas.microsoft.com/office/drawing/2014/main" id="{FDA8A1C2-99CF-4FDC-ADCD-8CFF8E891202}"/>
              </a:ext>
            </a:extLst>
          </p:cNvPr>
          <p:cNvSpPr txBox="1"/>
          <p:nvPr/>
        </p:nvSpPr>
        <p:spPr>
          <a:xfrm>
            <a:off x="392426" y="3740914"/>
            <a:ext cx="2307207" cy="338554"/>
          </a:xfrm>
          <a:prstGeom prst="rect">
            <a:avLst/>
          </a:prstGeom>
          <a:solidFill>
            <a:schemeClr val="accent1">
              <a:lumMod val="20000"/>
              <a:lumOff val="80000"/>
            </a:schemeClr>
          </a:solidFill>
        </p:spPr>
        <p:txBody>
          <a:bodyPr wrap="square" rtlCol="0">
            <a:spAutoFit/>
          </a:bodyPr>
          <a:lstStyle/>
          <a:p>
            <a:r>
              <a:rPr lang="es-ES" sz="1600" dirty="0"/>
              <a:t>Back </a:t>
            </a:r>
            <a:r>
              <a:rPr lang="es-ES" sz="1600" dirty="0" err="1"/>
              <a:t>side</a:t>
            </a:r>
            <a:r>
              <a:rPr lang="es-ES" sz="1600" dirty="0"/>
              <a:t>. </a:t>
            </a:r>
            <a:r>
              <a:rPr lang="es-ES" sz="1600" dirty="0" err="1"/>
              <a:t>Backing</a:t>
            </a:r>
            <a:r>
              <a:rPr lang="es-ES" sz="1600" dirty="0"/>
              <a:t> Al </a:t>
            </a:r>
            <a:r>
              <a:rPr lang="es-ES" sz="1600" dirty="0" err="1"/>
              <a:t>foil</a:t>
            </a:r>
            <a:endParaRPr lang="es-ES" sz="1600" dirty="0"/>
          </a:p>
        </p:txBody>
      </p:sp>
      <p:pic>
        <p:nvPicPr>
          <p:cNvPr id="15" name="Imagen 14">
            <a:extLst>
              <a:ext uri="{FF2B5EF4-FFF2-40B4-BE49-F238E27FC236}">
                <a16:creationId xmlns:a16="http://schemas.microsoft.com/office/drawing/2014/main" id="{3E5978F7-65F9-4114-AC7B-530D4E349433}"/>
              </a:ext>
            </a:extLst>
          </p:cNvPr>
          <p:cNvPicPr>
            <a:picLocks noChangeAspect="1"/>
          </p:cNvPicPr>
          <p:nvPr/>
        </p:nvPicPr>
        <p:blipFill rotWithShape="1">
          <a:blip r:embed="rId5"/>
          <a:srcRect l="8699" t="15964" r="8528" b="10457"/>
          <a:stretch/>
        </p:blipFill>
        <p:spPr>
          <a:xfrm>
            <a:off x="4712425" y="2002056"/>
            <a:ext cx="1917507" cy="1738858"/>
          </a:xfrm>
          <a:prstGeom prst="rect">
            <a:avLst/>
          </a:prstGeom>
        </p:spPr>
      </p:pic>
      <p:sp>
        <p:nvSpPr>
          <p:cNvPr id="16" name="CuadroTexto 15">
            <a:extLst>
              <a:ext uri="{FF2B5EF4-FFF2-40B4-BE49-F238E27FC236}">
                <a16:creationId xmlns:a16="http://schemas.microsoft.com/office/drawing/2014/main" id="{7F2E76DA-2812-4DC5-ABC6-7962CF8C9BE5}"/>
              </a:ext>
            </a:extLst>
          </p:cNvPr>
          <p:cNvSpPr txBox="1"/>
          <p:nvPr/>
        </p:nvSpPr>
        <p:spPr>
          <a:xfrm>
            <a:off x="4627751" y="1698538"/>
            <a:ext cx="2465007" cy="369332"/>
          </a:xfrm>
          <a:prstGeom prst="rect">
            <a:avLst/>
          </a:prstGeom>
          <a:solidFill>
            <a:schemeClr val="tx2">
              <a:lumMod val="20000"/>
              <a:lumOff val="80000"/>
            </a:schemeClr>
          </a:solidFill>
        </p:spPr>
        <p:txBody>
          <a:bodyPr wrap="square" rtlCol="0">
            <a:spAutoFit/>
          </a:bodyPr>
          <a:lstStyle/>
          <a:p>
            <a:pPr algn="ctr"/>
            <a:r>
              <a:rPr lang="es-ES" dirty="0"/>
              <a:t>Used target at TRIUMF</a:t>
            </a:r>
          </a:p>
        </p:txBody>
      </p:sp>
      <p:sp>
        <p:nvSpPr>
          <p:cNvPr id="17" name="CuadroTexto 16">
            <a:extLst>
              <a:ext uri="{FF2B5EF4-FFF2-40B4-BE49-F238E27FC236}">
                <a16:creationId xmlns:a16="http://schemas.microsoft.com/office/drawing/2014/main" id="{E50D6EA4-A3DC-43F0-91F1-5A00F027D358}"/>
              </a:ext>
            </a:extLst>
          </p:cNvPr>
          <p:cNvSpPr txBox="1"/>
          <p:nvPr/>
        </p:nvSpPr>
        <p:spPr>
          <a:xfrm>
            <a:off x="4634684" y="3705878"/>
            <a:ext cx="1917507" cy="338554"/>
          </a:xfrm>
          <a:prstGeom prst="rect">
            <a:avLst/>
          </a:prstGeom>
          <a:solidFill>
            <a:schemeClr val="accent1">
              <a:lumMod val="20000"/>
              <a:lumOff val="80000"/>
            </a:schemeClr>
          </a:solidFill>
        </p:spPr>
        <p:txBody>
          <a:bodyPr wrap="square" rtlCol="0">
            <a:spAutoFit/>
          </a:bodyPr>
          <a:lstStyle/>
          <a:p>
            <a:r>
              <a:rPr lang="es-ES" sz="1600" dirty="0"/>
              <a:t>Front </a:t>
            </a:r>
            <a:r>
              <a:rPr lang="es-ES" sz="1600" dirty="0" err="1"/>
              <a:t>side</a:t>
            </a:r>
            <a:r>
              <a:rPr lang="es-ES" sz="1600" dirty="0"/>
              <a:t>. Si-He film</a:t>
            </a:r>
          </a:p>
        </p:txBody>
      </p:sp>
    </p:spTree>
    <p:extLst>
      <p:ext uri="{BB962C8B-B14F-4D97-AF65-F5344CB8AC3E}">
        <p14:creationId xmlns:p14="http://schemas.microsoft.com/office/powerpoint/2010/main" val="724381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12CBD939-ED2F-4CEB-AA5F-400E9AB740FA}"/>
              </a:ext>
            </a:extLst>
          </p:cNvPr>
          <p:cNvGrpSpPr/>
          <p:nvPr/>
        </p:nvGrpSpPr>
        <p:grpSpPr>
          <a:xfrm>
            <a:off x="1191451" y="1231710"/>
            <a:ext cx="7115074" cy="4363309"/>
            <a:chOff x="4630220" y="1271719"/>
            <a:chExt cx="7115074" cy="4363309"/>
          </a:xfrm>
        </p:grpSpPr>
        <p:grpSp>
          <p:nvGrpSpPr>
            <p:cNvPr id="3" name="15 Grupo">
              <a:extLst>
                <a:ext uri="{FF2B5EF4-FFF2-40B4-BE49-F238E27FC236}">
                  <a16:creationId xmlns:a16="http://schemas.microsoft.com/office/drawing/2014/main" id="{F6FC7215-8762-473A-A280-6C88A6458E75}"/>
                </a:ext>
              </a:extLst>
            </p:cNvPr>
            <p:cNvGrpSpPr>
              <a:grpSpLocks/>
            </p:cNvGrpSpPr>
            <p:nvPr/>
          </p:nvGrpSpPr>
          <p:grpSpPr bwMode="auto">
            <a:xfrm>
              <a:off x="5268022" y="1271719"/>
              <a:ext cx="5832648" cy="864096"/>
              <a:chOff x="1475656" y="3210675"/>
              <a:chExt cx="6703020" cy="1079500"/>
            </a:xfrm>
          </p:grpSpPr>
          <p:pic>
            <p:nvPicPr>
              <p:cNvPr id="20" name="Picture 4">
                <a:extLst>
                  <a:ext uri="{FF2B5EF4-FFF2-40B4-BE49-F238E27FC236}">
                    <a16:creationId xmlns:a16="http://schemas.microsoft.com/office/drawing/2014/main" id="{79877A2D-7CD1-413B-88A9-AB8C42D70F3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475656" y="3210675"/>
                <a:ext cx="6161088" cy="1079500"/>
              </a:xfrm>
              <a:prstGeom prst="rect">
                <a:avLst/>
              </a:prstGeom>
              <a:noFill/>
              <a:ln w="9525">
                <a:noFill/>
                <a:miter lim="800000"/>
                <a:headEnd/>
                <a:tailEnd/>
              </a:ln>
            </p:spPr>
          </p:pic>
          <p:pic>
            <p:nvPicPr>
              <p:cNvPr id="21" name="Picture 20" descr="beuropa">
                <a:extLst>
                  <a:ext uri="{FF2B5EF4-FFF2-40B4-BE49-F238E27FC236}">
                    <a16:creationId xmlns:a16="http://schemas.microsoft.com/office/drawing/2014/main" id="{3EFF1394-9CB1-4064-A8A4-118083CE57E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l="18073" r="18073" b="5373"/>
              <a:stretch>
                <a:fillRect/>
              </a:stretch>
            </p:blipFill>
            <p:spPr bwMode="auto">
              <a:xfrm>
                <a:off x="7452320" y="3429000"/>
                <a:ext cx="726356" cy="795705"/>
              </a:xfrm>
              <a:prstGeom prst="rect">
                <a:avLst/>
              </a:prstGeom>
              <a:noFill/>
              <a:ln w="9525">
                <a:noFill/>
                <a:miter lim="800000"/>
                <a:headEnd/>
                <a:tailEnd/>
              </a:ln>
            </p:spPr>
          </p:pic>
        </p:grpSp>
        <p:grpSp>
          <p:nvGrpSpPr>
            <p:cNvPr id="4" name="9 Grupo">
              <a:extLst>
                <a:ext uri="{FF2B5EF4-FFF2-40B4-BE49-F238E27FC236}">
                  <a16:creationId xmlns:a16="http://schemas.microsoft.com/office/drawing/2014/main" id="{738A8AAF-BFBB-4D60-8CA2-246769314E69}"/>
                </a:ext>
              </a:extLst>
            </p:cNvPr>
            <p:cNvGrpSpPr>
              <a:grpSpLocks/>
            </p:cNvGrpSpPr>
            <p:nvPr/>
          </p:nvGrpSpPr>
          <p:grpSpPr bwMode="auto">
            <a:xfrm>
              <a:off x="4799236" y="2168481"/>
              <a:ext cx="6572149" cy="750042"/>
              <a:chOff x="1416896" y="3933057"/>
              <a:chExt cx="6355147" cy="1433871"/>
            </a:xfrm>
          </p:grpSpPr>
          <p:sp>
            <p:nvSpPr>
              <p:cNvPr id="18" name="Rectangle 9">
                <a:extLst>
                  <a:ext uri="{FF2B5EF4-FFF2-40B4-BE49-F238E27FC236}">
                    <a16:creationId xmlns:a16="http://schemas.microsoft.com/office/drawing/2014/main" id="{8926A621-95BF-4118-90D8-8A14CF46E1F6}"/>
                  </a:ext>
                </a:extLst>
              </p:cNvPr>
              <p:cNvSpPr>
                <a:spLocks noChangeArrowheads="1"/>
              </p:cNvSpPr>
              <p:nvPr/>
            </p:nvSpPr>
            <p:spPr bwMode="auto">
              <a:xfrm>
                <a:off x="4355976" y="3933057"/>
                <a:ext cx="3416067" cy="1433871"/>
              </a:xfrm>
              <a:prstGeom prst="rect">
                <a:avLst/>
              </a:prstGeom>
              <a:solidFill>
                <a:srgbClr val="CCECFF"/>
              </a:solidFill>
              <a:ln w="9525">
                <a:noFill/>
                <a:miter lim="800000"/>
                <a:headEnd/>
                <a:tailEnd/>
              </a:ln>
            </p:spPr>
            <p:txBody>
              <a:bodyPr wrap="none" anchor="ctr"/>
              <a:lstStyle/>
              <a:p>
                <a:pPr eaLnBrk="0" hangingPunct="0"/>
                <a:r>
                  <a:rPr lang="en-US"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MINECO (Project CTQ2015-65918-R)</a:t>
                </a:r>
              </a:p>
              <a:p>
                <a:pPr eaLnBrk="0" hangingPunct="0"/>
                <a:r>
                  <a:rPr lang="en-US"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MICIU (Project RTI2018-093871-B-I00</a:t>
                </a:r>
              </a:p>
              <a:p>
                <a:pPr eaLnBrk="0" hangingPunct="0"/>
                <a:r>
                  <a:rPr lang="en-US" sz="1600" b="1" i="1" dirty="0">
                    <a:solidFill>
                      <a:srgbClr val="0070C0"/>
                    </a:solidFill>
                    <a:latin typeface="Calibri" panose="020F0502020204030204" pitchFamily="34" charset="0"/>
                    <a:ea typeface="Calibri" panose="020F0502020204030204" pitchFamily="34" charset="0"/>
                    <a:cs typeface="Calibri" panose="020F0502020204030204" pitchFamily="34" charset="0"/>
                  </a:rPr>
                  <a:t>MINECO (Project PID2021-124439NB-I00</a:t>
                </a:r>
              </a:p>
            </p:txBody>
          </p:sp>
          <p:pic>
            <p:nvPicPr>
              <p:cNvPr id="19" name="Picture 10" descr="http://www.icms.us-csic.es/sites/www.icms.us-csic.es/files/imagecache/entidades/logoMinisterio_0.png">
                <a:extLst>
                  <a:ext uri="{FF2B5EF4-FFF2-40B4-BE49-F238E27FC236}">
                    <a16:creationId xmlns:a16="http://schemas.microsoft.com/office/drawing/2014/main" id="{C2C8391F-4496-4636-81AE-753B8D62D4CE}"/>
                  </a:ext>
                </a:extLst>
              </p:cNvPr>
              <p:cNvPicPr>
                <a:picLocks noChangeAspect="1" noChangeArrowheads="1"/>
              </p:cNvPicPr>
              <p:nvPr/>
            </p:nvPicPr>
            <p:blipFill>
              <a:blip r:embed="rId4" cstate="print"/>
              <a:srcRect/>
              <a:stretch>
                <a:fillRect/>
              </a:stretch>
            </p:blipFill>
            <p:spPr bwMode="auto">
              <a:xfrm>
                <a:off x="1416896" y="4059169"/>
                <a:ext cx="2939080" cy="1238933"/>
              </a:xfrm>
              <a:prstGeom prst="rect">
                <a:avLst/>
              </a:prstGeom>
              <a:noFill/>
              <a:ln w="9525">
                <a:noFill/>
                <a:miter lim="800000"/>
                <a:headEnd/>
                <a:tailEnd/>
              </a:ln>
            </p:spPr>
          </p:pic>
        </p:grpSp>
        <p:grpSp>
          <p:nvGrpSpPr>
            <p:cNvPr id="5" name="26 Grupo">
              <a:extLst>
                <a:ext uri="{FF2B5EF4-FFF2-40B4-BE49-F238E27FC236}">
                  <a16:creationId xmlns:a16="http://schemas.microsoft.com/office/drawing/2014/main" id="{4F7E5A4F-100A-4BA2-BCBD-D816975DE127}"/>
                </a:ext>
              </a:extLst>
            </p:cNvPr>
            <p:cNvGrpSpPr/>
            <p:nvPr/>
          </p:nvGrpSpPr>
          <p:grpSpPr>
            <a:xfrm>
              <a:off x="4799236" y="3146884"/>
              <a:ext cx="3388521" cy="830997"/>
              <a:chOff x="4864701" y="3661620"/>
              <a:chExt cx="3293362" cy="830997"/>
            </a:xfrm>
          </p:grpSpPr>
          <p:sp>
            <p:nvSpPr>
              <p:cNvPr id="16" name="22 CuadroTexto">
                <a:extLst>
                  <a:ext uri="{FF2B5EF4-FFF2-40B4-BE49-F238E27FC236}">
                    <a16:creationId xmlns:a16="http://schemas.microsoft.com/office/drawing/2014/main" id="{A2FC6E9E-F053-4CCB-8938-7848E2F3ADC6}"/>
                  </a:ext>
                </a:extLst>
              </p:cNvPr>
              <p:cNvSpPr txBox="1"/>
              <p:nvPr/>
            </p:nvSpPr>
            <p:spPr>
              <a:xfrm>
                <a:off x="4864701" y="3661620"/>
                <a:ext cx="3293362" cy="830997"/>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spAutoFit/>
              </a:bodyPr>
              <a:lstStyle>
                <a:defPPr>
                  <a:defRPr lang="en-US"/>
                </a:defPPr>
                <a:lvl1pPr algn="ctr">
                  <a:defRPr sz="16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CA" b="0" i="1" dirty="0" err="1">
                    <a:solidFill>
                      <a:srgbClr val="000099"/>
                    </a:solidFill>
                    <a:latin typeface="Calibri" panose="020F0502020204030204" pitchFamily="34" charset="0"/>
                    <a:ea typeface="Calibri" panose="020F0502020204030204" pitchFamily="34" charset="0"/>
                    <a:cs typeface="Calibri" panose="020F0502020204030204" pitchFamily="34" charset="0"/>
                  </a:rPr>
                  <a:t>Ref</a:t>
                </a:r>
                <a:r>
                  <a:rPr lang="fr-CA" b="0" i="1" dirty="0">
                    <a:solidFill>
                      <a:srgbClr val="000099"/>
                    </a:solidFill>
                    <a:latin typeface="Calibri" panose="020F0502020204030204" pitchFamily="34" charset="0"/>
                    <a:ea typeface="Calibri" panose="020F0502020204030204" pitchFamily="34" charset="0"/>
                    <a:cs typeface="Calibri" panose="020F0502020204030204" pitchFamily="34" charset="0"/>
                  </a:rPr>
                  <a:t>.: PIE 202160E029</a:t>
                </a:r>
              </a:p>
              <a:p>
                <a:r>
                  <a:rPr lang="fr-CA" b="0" i="1" dirty="0" err="1">
                    <a:solidFill>
                      <a:srgbClr val="000099"/>
                    </a:solidFill>
                    <a:latin typeface="Calibri" panose="020F0502020204030204" pitchFamily="34" charset="0"/>
                    <a:ea typeface="Calibri" panose="020F0502020204030204" pitchFamily="34" charset="0"/>
                    <a:cs typeface="Calibri" panose="020F0502020204030204" pitchFamily="34" charset="0"/>
                  </a:rPr>
                  <a:t>Ref</a:t>
                </a:r>
                <a:r>
                  <a:rPr lang="fr-CA" b="0" i="1" dirty="0">
                    <a:solidFill>
                      <a:srgbClr val="000099"/>
                    </a:solidFill>
                    <a:latin typeface="Calibri" panose="020F0502020204030204" pitchFamily="34" charset="0"/>
                    <a:ea typeface="Calibri" panose="020F0502020204030204" pitchFamily="34" charset="0"/>
                    <a:cs typeface="Calibri" panose="020F0502020204030204" pitchFamily="34" charset="0"/>
                  </a:rPr>
                  <a:t>.: PIE 201760E002</a:t>
                </a:r>
              </a:p>
              <a:p>
                <a:r>
                  <a:rPr lang="fr-CA" b="0" i="1" dirty="0" err="1">
                    <a:solidFill>
                      <a:srgbClr val="000099"/>
                    </a:solidFill>
                    <a:latin typeface="Calibri" panose="020F0502020204030204" pitchFamily="34" charset="0"/>
                    <a:ea typeface="Calibri" panose="020F0502020204030204" pitchFamily="34" charset="0"/>
                    <a:cs typeface="Calibri" panose="020F0502020204030204" pitchFamily="34" charset="0"/>
                  </a:rPr>
                  <a:t>Ref</a:t>
                </a:r>
                <a:r>
                  <a:rPr lang="fr-CA" b="0" i="1" dirty="0">
                    <a:solidFill>
                      <a:srgbClr val="000099"/>
                    </a:solidFill>
                    <a:latin typeface="Calibri" panose="020F0502020204030204" pitchFamily="34" charset="0"/>
                    <a:ea typeface="Calibri" panose="020F0502020204030204" pitchFamily="34" charset="0"/>
                    <a:cs typeface="Calibri" panose="020F0502020204030204" pitchFamily="34" charset="0"/>
                  </a:rPr>
                  <a:t>.: PIE 201460E018</a:t>
                </a:r>
              </a:p>
            </p:txBody>
          </p:sp>
          <p:pic>
            <p:nvPicPr>
              <p:cNvPr id="17" name="Picture 29" descr="logo">
                <a:extLst>
                  <a:ext uri="{FF2B5EF4-FFF2-40B4-BE49-F238E27FC236}">
                    <a16:creationId xmlns:a16="http://schemas.microsoft.com/office/drawing/2014/main" id="{BD00D003-7C47-4CF6-9CD9-21D834B6BEE0}"/>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70393" y="3725284"/>
                <a:ext cx="552931" cy="76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30 Grupo">
              <a:extLst>
                <a:ext uri="{FF2B5EF4-FFF2-40B4-BE49-F238E27FC236}">
                  <a16:creationId xmlns:a16="http://schemas.microsoft.com/office/drawing/2014/main" id="{EFB5EDA5-BF75-4E64-B936-0079017540A8}"/>
                </a:ext>
              </a:extLst>
            </p:cNvPr>
            <p:cNvGrpSpPr/>
            <p:nvPr/>
          </p:nvGrpSpPr>
          <p:grpSpPr>
            <a:xfrm>
              <a:off x="5340030" y="4044362"/>
              <a:ext cx="5536049" cy="668276"/>
              <a:chOff x="461440" y="4751046"/>
              <a:chExt cx="5536049" cy="668276"/>
            </a:xfrm>
          </p:grpSpPr>
          <p:pic>
            <p:nvPicPr>
              <p:cNvPr id="14" name="Picture 4" descr="Ministerio de Educación y Formación Profesional / Ministerio de Cultura y Deporte">
                <a:extLst>
                  <a:ext uri="{FF2B5EF4-FFF2-40B4-BE49-F238E27FC236}">
                    <a16:creationId xmlns:a16="http://schemas.microsoft.com/office/drawing/2014/main" id="{89C79357-2DB3-4750-9F2A-4F60CF53F2C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61440" y="4751046"/>
                <a:ext cx="3638390" cy="668276"/>
              </a:xfrm>
              <a:prstGeom prst="rect">
                <a:avLst/>
              </a:prstGeom>
              <a:noFill/>
              <a:extLst>
                <a:ext uri="{909E8E84-426E-40DD-AFC4-6F175D3DCCD1}">
                  <a14:hiddenFill xmlns:a14="http://schemas.microsoft.com/office/drawing/2010/main">
                    <a:solidFill>
                      <a:srgbClr val="FFFFFF"/>
                    </a:solidFill>
                  </a14:hiddenFill>
                </a:ext>
              </a:extLst>
            </p:spPr>
          </p:pic>
          <p:sp>
            <p:nvSpPr>
              <p:cNvPr id="15" name="34 CuadroTexto">
                <a:extLst>
                  <a:ext uri="{FF2B5EF4-FFF2-40B4-BE49-F238E27FC236}">
                    <a16:creationId xmlns:a16="http://schemas.microsoft.com/office/drawing/2014/main" id="{866BD763-7A92-4D0C-99DB-76D3D5883E0A}"/>
                  </a:ext>
                </a:extLst>
              </p:cNvPr>
              <p:cNvSpPr txBox="1"/>
              <p:nvPr/>
            </p:nvSpPr>
            <p:spPr>
              <a:xfrm>
                <a:off x="4086914" y="4760571"/>
                <a:ext cx="1910575" cy="646331"/>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spAutoFit/>
              </a:bodyPr>
              <a:lstStyle>
                <a:defPPr>
                  <a:defRPr lang="en-US"/>
                </a:defPPr>
                <a:lvl1pPr algn="ctr">
                  <a:defRPr sz="16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CA" sz="1800" b="0" i="1" dirty="0" err="1">
                    <a:solidFill>
                      <a:srgbClr val="000099"/>
                    </a:solidFill>
                    <a:latin typeface="Calibri" panose="020F0502020204030204" pitchFamily="34" charset="0"/>
                    <a:ea typeface="Calibri" panose="020F0502020204030204" pitchFamily="34" charset="0"/>
                    <a:cs typeface="Calibri" panose="020F0502020204030204" pitchFamily="34" charset="0"/>
                  </a:rPr>
                  <a:t>Ref</a:t>
                </a:r>
                <a:r>
                  <a:rPr lang="fr-CA" sz="1800" b="0" i="1" dirty="0">
                    <a:solidFill>
                      <a:srgbClr val="000099"/>
                    </a:solidFill>
                    <a:latin typeface="Calibri" panose="020F0502020204030204" pitchFamily="34" charset="0"/>
                    <a:ea typeface="Calibri" panose="020F0502020204030204" pitchFamily="34" charset="0"/>
                    <a:cs typeface="Calibri" panose="020F0502020204030204" pitchFamily="34" charset="0"/>
                  </a:rPr>
                  <a:t>.:</a:t>
                </a:r>
              </a:p>
              <a:p>
                <a:r>
                  <a:rPr lang="fr-CA" sz="1800" b="0" i="1" dirty="0">
                    <a:solidFill>
                      <a:srgbClr val="000099"/>
                    </a:solidFill>
                    <a:latin typeface="Calibri" panose="020F0502020204030204" pitchFamily="34" charset="0"/>
                    <a:ea typeface="Calibri" panose="020F0502020204030204" pitchFamily="34" charset="0"/>
                    <a:cs typeface="Calibri" panose="020F0502020204030204" pitchFamily="34" charset="0"/>
                  </a:rPr>
                  <a:t>PRX 18/0052</a:t>
                </a:r>
              </a:p>
            </p:txBody>
          </p:sp>
        </p:grpSp>
        <p:grpSp>
          <p:nvGrpSpPr>
            <p:cNvPr id="7" name="24 Grupo">
              <a:extLst>
                <a:ext uri="{FF2B5EF4-FFF2-40B4-BE49-F238E27FC236}">
                  <a16:creationId xmlns:a16="http://schemas.microsoft.com/office/drawing/2014/main" id="{7067CC9D-4ADD-446E-B566-AAFE22C67C6A}"/>
                </a:ext>
              </a:extLst>
            </p:cNvPr>
            <p:cNvGrpSpPr/>
            <p:nvPr/>
          </p:nvGrpSpPr>
          <p:grpSpPr>
            <a:xfrm>
              <a:off x="4630220" y="4744861"/>
              <a:ext cx="7115074" cy="890167"/>
              <a:chOff x="1417366" y="4675233"/>
              <a:chExt cx="7115074" cy="890167"/>
            </a:xfrm>
          </p:grpSpPr>
          <p:pic>
            <p:nvPicPr>
              <p:cNvPr id="12" name="Picture 2">
                <a:extLst>
                  <a:ext uri="{FF2B5EF4-FFF2-40B4-BE49-F238E27FC236}">
                    <a16:creationId xmlns:a16="http://schemas.microsoft.com/office/drawing/2014/main" id="{0B529370-ACE6-43FE-A5A7-0EA1508DAD29}"/>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417366" y="4675233"/>
                <a:ext cx="2019306" cy="890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5 CuadroTexto">
                <a:extLst>
                  <a:ext uri="{FF2B5EF4-FFF2-40B4-BE49-F238E27FC236}">
                    <a16:creationId xmlns:a16="http://schemas.microsoft.com/office/drawing/2014/main" id="{03C001A3-8C32-4E0B-A9AC-2E502AA4CEDA}"/>
                  </a:ext>
                </a:extLst>
              </p:cNvPr>
              <p:cNvSpPr txBox="1"/>
              <p:nvPr/>
            </p:nvSpPr>
            <p:spPr>
              <a:xfrm>
                <a:off x="3275856" y="4797152"/>
                <a:ext cx="5256584"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dirty="0">
                    <a:latin typeface="Calibri" panose="020F0502020204030204" pitchFamily="34" charset="0"/>
                    <a:ea typeface="Calibri" panose="020F0502020204030204" pitchFamily="34" charset="0"/>
                    <a:cs typeface="Calibri" panose="020F0502020204030204" pitchFamily="34" charset="0"/>
                  </a:rPr>
                  <a:t>LE STUDIUM RESEARCH FELLOW, Loire Valley </a:t>
                </a:r>
                <a:r>
                  <a:rPr lang="es-ES" dirty="0" err="1">
                    <a:latin typeface="Calibri" panose="020F0502020204030204" pitchFamily="34" charset="0"/>
                    <a:ea typeface="Calibri" panose="020F0502020204030204" pitchFamily="34" charset="0"/>
                    <a:cs typeface="Calibri" panose="020F0502020204030204" pitchFamily="34" charset="0"/>
                  </a:rPr>
                  <a:t>Institute</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for</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Advanced</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Studies</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Orléans</a:t>
                </a:r>
                <a:r>
                  <a:rPr lang="es-ES" dirty="0">
                    <a:latin typeface="Calibri" panose="020F0502020204030204" pitchFamily="34" charset="0"/>
                    <a:ea typeface="Calibri" panose="020F0502020204030204" pitchFamily="34" charset="0"/>
                    <a:cs typeface="Calibri" panose="020F0502020204030204" pitchFamily="34" charset="0"/>
                  </a:rPr>
                  <a:t> &amp; Tours France</a:t>
                </a:r>
              </a:p>
            </p:txBody>
          </p:sp>
        </p:grpSp>
        <p:grpSp>
          <p:nvGrpSpPr>
            <p:cNvPr id="8" name="2 Grupo">
              <a:extLst>
                <a:ext uri="{FF2B5EF4-FFF2-40B4-BE49-F238E27FC236}">
                  <a16:creationId xmlns:a16="http://schemas.microsoft.com/office/drawing/2014/main" id="{34586619-2F92-4341-8DBF-063A674B382C}"/>
                </a:ext>
              </a:extLst>
            </p:cNvPr>
            <p:cNvGrpSpPr/>
            <p:nvPr/>
          </p:nvGrpSpPr>
          <p:grpSpPr>
            <a:xfrm>
              <a:off x="8367958" y="3232996"/>
              <a:ext cx="2776712" cy="658772"/>
              <a:chOff x="4369597" y="4300859"/>
              <a:chExt cx="2776712" cy="658772"/>
            </a:xfrm>
          </p:grpSpPr>
          <p:sp>
            <p:nvSpPr>
              <p:cNvPr id="10" name="28 CuadroTexto">
                <a:extLst>
                  <a:ext uri="{FF2B5EF4-FFF2-40B4-BE49-F238E27FC236}">
                    <a16:creationId xmlns:a16="http://schemas.microsoft.com/office/drawing/2014/main" id="{11B91B79-87CB-4214-B4E1-A4B058B51C4C}"/>
                  </a:ext>
                </a:extLst>
              </p:cNvPr>
              <p:cNvSpPr txBox="1"/>
              <p:nvPr/>
            </p:nvSpPr>
            <p:spPr>
              <a:xfrm>
                <a:off x="5288691" y="4313300"/>
                <a:ext cx="1857618" cy="646331"/>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spAutoFit/>
              </a:bodyPr>
              <a:lstStyle>
                <a:defPPr>
                  <a:defRPr lang="en-US"/>
                </a:defPPr>
                <a:lvl1pPr algn="ctr">
                  <a:defRPr sz="16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CA" sz="1800" b="0" i="1" dirty="0" err="1">
                    <a:solidFill>
                      <a:srgbClr val="000099"/>
                    </a:solidFill>
                    <a:latin typeface="Calibri" panose="020F0502020204030204" pitchFamily="34" charset="0"/>
                    <a:ea typeface="Calibri" panose="020F0502020204030204" pitchFamily="34" charset="0"/>
                    <a:cs typeface="Calibri" panose="020F0502020204030204" pitchFamily="34" charset="0"/>
                  </a:rPr>
                  <a:t>Ref</a:t>
                </a:r>
                <a:r>
                  <a:rPr lang="fr-CA" sz="1800" b="0" i="1" dirty="0">
                    <a:solidFill>
                      <a:srgbClr val="000099"/>
                    </a:solidFill>
                    <a:latin typeface="Calibri" panose="020F0502020204030204" pitchFamily="34" charset="0"/>
                    <a:ea typeface="Calibri" panose="020F0502020204030204" pitchFamily="34" charset="0"/>
                    <a:cs typeface="Calibri" panose="020F0502020204030204" pitchFamily="34" charset="0"/>
                  </a:rPr>
                  <a:t>.:</a:t>
                </a:r>
              </a:p>
              <a:p>
                <a:r>
                  <a:rPr lang="fr-CA" sz="1800" b="0" i="1" dirty="0">
                    <a:solidFill>
                      <a:srgbClr val="000099"/>
                    </a:solidFill>
                    <a:latin typeface="Calibri" panose="020F0502020204030204" pitchFamily="34" charset="0"/>
                    <a:ea typeface="Calibri" panose="020F0502020204030204" pitchFamily="34" charset="0"/>
                    <a:cs typeface="Calibri" panose="020F0502020204030204" pitchFamily="34" charset="0"/>
                  </a:rPr>
                  <a:t>P20_00239</a:t>
                </a:r>
              </a:p>
            </p:txBody>
          </p:sp>
          <p:pic>
            <p:nvPicPr>
              <p:cNvPr id="11" name="Picture 1" descr="https://nanomatmicro.icms.us-csic.es/sites/nanomatmicro.icmse.csic.es/files/logos/junta1.png">
                <a:extLst>
                  <a:ext uri="{FF2B5EF4-FFF2-40B4-BE49-F238E27FC236}">
                    <a16:creationId xmlns:a16="http://schemas.microsoft.com/office/drawing/2014/main" id="{F98B7718-9832-4BEA-B78C-6AD41193AE7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369597" y="4300859"/>
                <a:ext cx="926910" cy="646331"/>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2" name="Text Box 2">
            <a:extLst>
              <a:ext uri="{FF2B5EF4-FFF2-40B4-BE49-F238E27FC236}">
                <a16:creationId xmlns:a16="http://schemas.microsoft.com/office/drawing/2014/main" id="{F6521C45-8A8E-4AD6-94BF-8194801084A7}"/>
              </a:ext>
            </a:extLst>
          </p:cNvPr>
          <p:cNvSpPr txBox="1">
            <a:spLocks noChangeArrowheads="1"/>
          </p:cNvSpPr>
          <p:nvPr/>
        </p:nvSpPr>
        <p:spPr bwMode="auto">
          <a:xfrm>
            <a:off x="2468078" y="674082"/>
            <a:ext cx="4389889" cy="523220"/>
          </a:xfrm>
          <a:prstGeom prst="rect">
            <a:avLst/>
          </a:prstGeom>
          <a:solidFill>
            <a:srgbClr val="E6B9B8"/>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s-ES" altLang="es-ES" sz="2800" dirty="0" err="1"/>
              <a:t>Thanks</a:t>
            </a:r>
            <a:r>
              <a:rPr lang="es-ES" altLang="es-ES" sz="2800" dirty="0"/>
              <a:t> </a:t>
            </a:r>
            <a:r>
              <a:rPr lang="es-ES" altLang="es-ES" sz="2800" dirty="0" err="1"/>
              <a:t>to</a:t>
            </a:r>
            <a:r>
              <a:rPr lang="es-ES" altLang="es-ES" sz="2800" dirty="0"/>
              <a:t> </a:t>
            </a:r>
            <a:r>
              <a:rPr lang="es-ES" altLang="es-ES" sz="2800" dirty="0" err="1"/>
              <a:t>financed</a:t>
            </a:r>
            <a:r>
              <a:rPr lang="es-ES" altLang="es-ES" sz="2800" dirty="0"/>
              <a:t> </a:t>
            </a:r>
            <a:r>
              <a:rPr lang="es-ES" altLang="es-ES" sz="2800" dirty="0" err="1"/>
              <a:t>projects</a:t>
            </a:r>
            <a:endParaRPr lang="es-ES" altLang="es-ES" sz="2800" dirty="0"/>
          </a:p>
        </p:txBody>
      </p:sp>
    </p:spTree>
    <p:extLst>
      <p:ext uri="{BB962C8B-B14F-4D97-AF65-F5344CB8AC3E}">
        <p14:creationId xmlns:p14="http://schemas.microsoft.com/office/powerpoint/2010/main" val="1313592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upo 23">
            <a:extLst>
              <a:ext uri="{FF2B5EF4-FFF2-40B4-BE49-F238E27FC236}">
                <a16:creationId xmlns:a16="http://schemas.microsoft.com/office/drawing/2014/main" id="{B20F79E8-8CA6-486F-948B-C3DAEB220D0F}"/>
              </a:ext>
            </a:extLst>
          </p:cNvPr>
          <p:cNvGrpSpPr/>
          <p:nvPr/>
        </p:nvGrpSpPr>
        <p:grpSpPr>
          <a:xfrm>
            <a:off x="100389" y="43066"/>
            <a:ext cx="8943222" cy="6588144"/>
            <a:chOff x="100389" y="43066"/>
            <a:chExt cx="8943222" cy="6588144"/>
          </a:xfrm>
        </p:grpSpPr>
        <p:pic>
          <p:nvPicPr>
            <p:cNvPr id="2" name="Picture 2">
              <a:extLst>
                <a:ext uri="{FF2B5EF4-FFF2-40B4-BE49-F238E27FC236}">
                  <a16:creationId xmlns:a16="http://schemas.microsoft.com/office/drawing/2014/main" id="{1FE04CE1-9FA2-4C69-AA99-0F15BA34723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211960" y="948124"/>
              <a:ext cx="286860" cy="666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B8537BBE-1034-483C-8205-D2D41DC28827}"/>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222200" y="1837115"/>
              <a:ext cx="110000" cy="411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78F2A515-F6FE-4D4C-831F-8B0D6CDC67E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204456" y="2394803"/>
              <a:ext cx="151212" cy="565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50 CuadroTexto">
              <a:extLst>
                <a:ext uri="{FF2B5EF4-FFF2-40B4-BE49-F238E27FC236}">
                  <a16:creationId xmlns:a16="http://schemas.microsoft.com/office/drawing/2014/main" id="{CD0216D9-A8CF-4595-B6FE-5F64DD5B87B1}"/>
                </a:ext>
              </a:extLst>
            </p:cNvPr>
            <p:cNvSpPr txBox="1"/>
            <p:nvPr/>
          </p:nvSpPr>
          <p:spPr>
            <a:xfrm>
              <a:off x="4440244" y="2385347"/>
              <a:ext cx="1255947" cy="584775"/>
            </a:xfrm>
            <a:prstGeom prst="rect">
              <a:avLst/>
            </a:prstGeom>
            <a:noFill/>
          </p:spPr>
          <p:txBody>
            <a:bodyPr wrap="square" rtlCol="0">
              <a:spAutoFit/>
            </a:bodyPr>
            <a:lstStyle/>
            <a:p>
              <a:r>
                <a:rPr lang="es-ES" sz="1600" b="1" dirty="0" err="1">
                  <a:solidFill>
                    <a:srgbClr val="000099"/>
                  </a:solidFill>
                </a:rPr>
                <a:t>Electron</a:t>
              </a:r>
              <a:r>
                <a:rPr lang="es-ES" sz="1600" b="1" dirty="0">
                  <a:solidFill>
                    <a:srgbClr val="000099"/>
                  </a:solidFill>
                </a:rPr>
                <a:t> </a:t>
              </a:r>
              <a:r>
                <a:rPr lang="es-ES" sz="1600" b="1" dirty="0" err="1">
                  <a:solidFill>
                    <a:srgbClr val="000099"/>
                  </a:solidFill>
                </a:rPr>
                <a:t>microscopy</a:t>
              </a:r>
              <a:endParaRPr lang="es-ES" sz="1600" b="1" dirty="0">
                <a:solidFill>
                  <a:srgbClr val="000099"/>
                </a:solidFill>
              </a:endParaRPr>
            </a:p>
          </p:txBody>
        </p:sp>
        <p:sp>
          <p:nvSpPr>
            <p:cNvPr id="6" name="51 CuadroTexto">
              <a:extLst>
                <a:ext uri="{FF2B5EF4-FFF2-40B4-BE49-F238E27FC236}">
                  <a16:creationId xmlns:a16="http://schemas.microsoft.com/office/drawing/2014/main" id="{C222FD7D-F8B5-4905-BB38-CE4C282D3C41}"/>
                </a:ext>
              </a:extLst>
            </p:cNvPr>
            <p:cNvSpPr txBox="1"/>
            <p:nvPr/>
          </p:nvSpPr>
          <p:spPr>
            <a:xfrm>
              <a:off x="4383315" y="1795806"/>
              <a:ext cx="1529118" cy="338554"/>
            </a:xfrm>
            <a:prstGeom prst="rect">
              <a:avLst/>
            </a:prstGeom>
            <a:noFill/>
          </p:spPr>
          <p:txBody>
            <a:bodyPr wrap="square" rtlCol="0">
              <a:spAutoFit/>
            </a:bodyPr>
            <a:lstStyle/>
            <a:p>
              <a:r>
                <a:rPr lang="es-ES" sz="1600" b="1" dirty="0" err="1">
                  <a:solidFill>
                    <a:srgbClr val="000099"/>
                  </a:solidFill>
                </a:rPr>
                <a:t>Advanced</a:t>
              </a:r>
              <a:r>
                <a:rPr lang="es-ES" sz="1600" b="1" dirty="0">
                  <a:solidFill>
                    <a:srgbClr val="000099"/>
                  </a:solidFill>
                </a:rPr>
                <a:t> TEM</a:t>
              </a:r>
            </a:p>
          </p:txBody>
        </p:sp>
        <p:sp>
          <p:nvSpPr>
            <p:cNvPr id="7" name="52 CuadroTexto">
              <a:extLst>
                <a:ext uri="{FF2B5EF4-FFF2-40B4-BE49-F238E27FC236}">
                  <a16:creationId xmlns:a16="http://schemas.microsoft.com/office/drawing/2014/main" id="{96DE6326-7B4C-4264-8ACA-2EC47643DC77}"/>
                </a:ext>
              </a:extLst>
            </p:cNvPr>
            <p:cNvSpPr txBox="1"/>
            <p:nvPr/>
          </p:nvSpPr>
          <p:spPr>
            <a:xfrm>
              <a:off x="4467678" y="877572"/>
              <a:ext cx="1444755" cy="584775"/>
            </a:xfrm>
            <a:prstGeom prst="rect">
              <a:avLst/>
            </a:prstGeom>
            <a:noFill/>
          </p:spPr>
          <p:txBody>
            <a:bodyPr wrap="square" rtlCol="0">
              <a:spAutoFit/>
            </a:bodyPr>
            <a:lstStyle/>
            <a:p>
              <a:r>
                <a:rPr lang="es-ES" sz="1600" b="1" dirty="0">
                  <a:solidFill>
                    <a:srgbClr val="000099"/>
                  </a:solidFill>
                </a:rPr>
                <a:t>Coatings </a:t>
              </a:r>
              <a:r>
                <a:rPr lang="es-ES" sz="1600" b="1" dirty="0" err="1">
                  <a:solidFill>
                    <a:srgbClr val="000099"/>
                  </a:solidFill>
                </a:rPr>
                <a:t>development</a:t>
              </a:r>
              <a:endParaRPr lang="es-ES" sz="1600" b="1" dirty="0">
                <a:solidFill>
                  <a:srgbClr val="000099"/>
                </a:solidFill>
              </a:endParaRPr>
            </a:p>
          </p:txBody>
        </p:sp>
        <p:sp>
          <p:nvSpPr>
            <p:cNvPr id="9" name="15 Rectángulo">
              <a:extLst>
                <a:ext uri="{FF2B5EF4-FFF2-40B4-BE49-F238E27FC236}">
                  <a16:creationId xmlns:a16="http://schemas.microsoft.com/office/drawing/2014/main" id="{C0DC1A78-4F6B-4429-B183-92AC3FEFF635}"/>
                </a:ext>
              </a:extLst>
            </p:cNvPr>
            <p:cNvSpPr/>
            <p:nvPr/>
          </p:nvSpPr>
          <p:spPr>
            <a:xfrm>
              <a:off x="107912" y="3915536"/>
              <a:ext cx="2073399" cy="1323439"/>
            </a:xfrm>
            <a:prstGeom prst="rect">
              <a:avLst/>
            </a:prstGeom>
            <a:ln w="28575">
              <a:solidFill>
                <a:schemeClr val="accent1">
                  <a:lumMod val="40000"/>
                  <a:lumOff val="60000"/>
                </a:schemeClr>
              </a:solidFill>
            </a:ln>
          </p:spPr>
          <p:txBody>
            <a:bodyPr wrap="square">
              <a:spAutoFit/>
            </a:bodyPr>
            <a:lstStyle/>
            <a:p>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IBA-Nuclear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Reactions</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CNA-Univ.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Seville</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F.J. Ferrer</a:t>
              </a:r>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J. Gómez</a:t>
              </a:r>
            </a:p>
            <a:p>
              <a:r>
                <a:rPr lang="es-ES" sz="1600" dirty="0">
                  <a:latin typeface="Calibri" panose="020F0502020204030204" pitchFamily="34" charset="0"/>
                  <a:ea typeface="Calibri" panose="020F0502020204030204" pitchFamily="34" charset="0"/>
                  <a:cs typeface="Calibri" panose="020F0502020204030204" pitchFamily="34" charset="0"/>
                </a:rPr>
                <a:t>● B. Fernández</a:t>
              </a:r>
            </a:p>
          </p:txBody>
        </p:sp>
        <p:sp>
          <p:nvSpPr>
            <p:cNvPr id="10" name="17 Rectángulo">
              <a:extLst>
                <a:ext uri="{FF2B5EF4-FFF2-40B4-BE49-F238E27FC236}">
                  <a16:creationId xmlns:a16="http://schemas.microsoft.com/office/drawing/2014/main" id="{E902539A-EC4F-46DB-939F-F52D51506484}"/>
                </a:ext>
              </a:extLst>
            </p:cNvPr>
            <p:cNvSpPr/>
            <p:nvPr/>
          </p:nvSpPr>
          <p:spPr>
            <a:xfrm>
              <a:off x="179512" y="1469692"/>
              <a:ext cx="2088232" cy="132343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Simulation</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and IBA</a:t>
              </a: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LARN-Univ. Namur</a:t>
              </a:r>
            </a:p>
            <a:p>
              <a:r>
                <a:rPr lang="es-ES" sz="1600" dirty="0">
                  <a:latin typeface="Calibri" panose="020F0502020204030204" pitchFamily="34" charset="0"/>
                  <a:ea typeface="Calibri" panose="020F0502020204030204" pitchFamily="34" charset="0"/>
                  <a:cs typeface="Calibri" panose="020F0502020204030204" pitchFamily="34" charset="0"/>
                </a:rPr>
                <a:t>● S. Lucas</a:t>
              </a:r>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J. </a:t>
              </a:r>
              <a:r>
                <a:rPr lang="es-ES" sz="1600" dirty="0" err="1">
                  <a:latin typeface="Calibri" panose="020F0502020204030204" pitchFamily="34" charset="0"/>
                  <a:ea typeface="Calibri" panose="020F0502020204030204" pitchFamily="34" charset="0"/>
                  <a:cs typeface="Calibri" panose="020F0502020204030204" pitchFamily="34" charset="0"/>
                </a:rPr>
                <a:t>Colaux</a:t>
              </a:r>
              <a:endParaRPr lang="es-E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P. Moskovkin</a:t>
              </a:r>
            </a:p>
          </p:txBody>
        </p:sp>
        <p:sp>
          <p:nvSpPr>
            <p:cNvPr id="11" name="20 Rectángulo">
              <a:extLst>
                <a:ext uri="{FF2B5EF4-FFF2-40B4-BE49-F238E27FC236}">
                  <a16:creationId xmlns:a16="http://schemas.microsoft.com/office/drawing/2014/main" id="{10B0D15D-FDB5-47E0-8D3B-827E7B7997C6}"/>
                </a:ext>
              </a:extLst>
            </p:cNvPr>
            <p:cNvSpPr/>
            <p:nvPr/>
          </p:nvSpPr>
          <p:spPr>
            <a:xfrm>
              <a:off x="4160179" y="4070297"/>
              <a:ext cx="1916497" cy="1323439"/>
            </a:xfrm>
            <a:prstGeom prst="rect">
              <a:avLst/>
            </a:prstGeom>
            <a:ln>
              <a:solidFill>
                <a:schemeClr val="accent1">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Nuclear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Reactions</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pPr algn="ct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Isotopes</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INFN-LNL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Legnaro</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Dr. J.J. Valiente</a:t>
              </a:r>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Dr. A. Gadea </a:t>
              </a:r>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(IFIC)</a:t>
              </a:r>
            </a:p>
          </p:txBody>
        </p:sp>
        <p:sp>
          <p:nvSpPr>
            <p:cNvPr id="12" name="42 Rectángulo">
              <a:extLst>
                <a:ext uri="{FF2B5EF4-FFF2-40B4-BE49-F238E27FC236}">
                  <a16:creationId xmlns:a16="http://schemas.microsoft.com/office/drawing/2014/main" id="{9E69FE04-073A-4929-86DC-DC9DA2F82822}"/>
                </a:ext>
              </a:extLst>
            </p:cNvPr>
            <p:cNvSpPr/>
            <p:nvPr/>
          </p:nvSpPr>
          <p:spPr>
            <a:xfrm>
              <a:off x="171013" y="2888204"/>
              <a:ext cx="2088232" cy="10772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Simulation</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a:t>
              </a: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ICMS- CSIC-</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Seville</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A. Palmero</a:t>
              </a:r>
              <a:endParaRPr lang="en-U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R. Álvarez</a:t>
              </a:r>
            </a:p>
          </p:txBody>
        </p:sp>
        <p:sp>
          <p:nvSpPr>
            <p:cNvPr id="13" name="43 Rectángulo">
              <a:extLst>
                <a:ext uri="{FF2B5EF4-FFF2-40B4-BE49-F238E27FC236}">
                  <a16:creationId xmlns:a16="http://schemas.microsoft.com/office/drawing/2014/main" id="{33E5754D-86DE-4492-9CC5-A33BA401A560}"/>
                </a:ext>
              </a:extLst>
            </p:cNvPr>
            <p:cNvSpPr/>
            <p:nvPr/>
          </p:nvSpPr>
          <p:spPr>
            <a:xfrm>
              <a:off x="2431763" y="331521"/>
              <a:ext cx="3565034" cy="2768322"/>
            </a:xfrm>
            <a:prstGeom prst="rect">
              <a:avLst/>
            </a:prstGeom>
            <a:ln w="28575">
              <a:solidFill>
                <a:schemeClr val="accent1"/>
              </a:solidFill>
            </a:ln>
          </p:spPr>
          <p:txBody>
            <a:bodyPr wrap="square">
              <a:spAutoFit/>
            </a:bodyPr>
            <a:lstStyle/>
            <a:p>
              <a:r>
                <a:rPr lang="es-ES" b="1" dirty="0" err="1">
                  <a:solidFill>
                    <a:srgbClr val="C00000"/>
                  </a:solidFill>
                  <a:latin typeface="Calibri" panose="020F0502020204030204" pitchFamily="34" charset="0"/>
                  <a:ea typeface="Calibri" panose="020F0502020204030204" pitchFamily="34" charset="0"/>
                  <a:cs typeface="Calibri" panose="020F0502020204030204" pitchFamily="34" charset="0"/>
                </a:rPr>
                <a:t>NanoMatMicro</a:t>
              </a:r>
              <a:r>
                <a:rPr lang="es-ES" b="1" dirty="0">
                  <a:solidFill>
                    <a:srgbClr val="C00000"/>
                  </a:solidFill>
                  <a:latin typeface="Calibri" panose="020F0502020204030204" pitchFamily="34" charset="0"/>
                  <a:ea typeface="Calibri" panose="020F0502020204030204" pitchFamily="34" charset="0"/>
                  <a:cs typeface="Calibri" panose="020F0502020204030204" pitchFamily="34" charset="0"/>
                </a:rPr>
                <a:t> - LANE</a:t>
              </a:r>
            </a:p>
            <a:p>
              <a:r>
                <a:rPr lang="es-ES" b="1" dirty="0">
                  <a:solidFill>
                    <a:srgbClr val="C00000"/>
                  </a:solidFill>
                  <a:latin typeface="Calibri" panose="020F0502020204030204" pitchFamily="34" charset="0"/>
                  <a:ea typeface="Calibri" panose="020F0502020204030204" pitchFamily="34" charset="0"/>
                  <a:cs typeface="Calibri" panose="020F0502020204030204" pitchFamily="34" charset="0"/>
                </a:rPr>
                <a:t>ICMS- CSIC-</a:t>
              </a:r>
              <a:r>
                <a:rPr lang="es-ES" b="1" dirty="0" err="1">
                  <a:solidFill>
                    <a:srgbClr val="C00000"/>
                  </a:solidFill>
                  <a:latin typeface="Calibri" panose="020F0502020204030204" pitchFamily="34" charset="0"/>
                  <a:ea typeface="Calibri" panose="020F0502020204030204" pitchFamily="34" charset="0"/>
                  <a:cs typeface="Calibri" panose="020F0502020204030204" pitchFamily="34" charset="0"/>
                </a:rPr>
                <a:t>Seville</a:t>
              </a:r>
              <a:endParaRPr lang="es-ES"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a:lnSpc>
                  <a:spcPts val="1500"/>
                </a:lnSpc>
              </a:pPr>
              <a:r>
                <a:rPr lang="es-ES" sz="1600" dirty="0">
                  <a:latin typeface="Calibri" panose="020F0502020204030204" pitchFamily="34" charset="0"/>
                  <a:ea typeface="Calibri" panose="020F0502020204030204" pitchFamily="34" charset="0"/>
                  <a:cs typeface="Calibri" panose="020F0502020204030204" pitchFamily="34" charset="0"/>
                </a:rPr>
                <a:t>● V. Godinho</a:t>
              </a:r>
              <a:endParaRPr lang="en-US" sz="1600" dirty="0">
                <a:latin typeface="Calibri" panose="020F0502020204030204" pitchFamily="34" charset="0"/>
                <a:ea typeface="Calibri" panose="020F0502020204030204" pitchFamily="34" charset="0"/>
                <a:cs typeface="Calibri" panose="020F0502020204030204" pitchFamily="34" charset="0"/>
              </a:endParaRPr>
            </a:p>
            <a:p>
              <a:pPr>
                <a:lnSpc>
                  <a:spcPts val="1500"/>
                </a:lnSpc>
              </a:pPr>
              <a:r>
                <a:rPr lang="es-ES" sz="1600" dirty="0">
                  <a:latin typeface="Calibri" panose="020F0502020204030204" pitchFamily="34" charset="0"/>
                  <a:ea typeface="Calibri" panose="020F0502020204030204" pitchFamily="34" charset="0"/>
                  <a:cs typeface="Calibri" panose="020F0502020204030204" pitchFamily="34" charset="0"/>
                </a:rPr>
                <a:t>● J. Caballero</a:t>
              </a:r>
            </a:p>
            <a:p>
              <a:pPr>
                <a:lnSpc>
                  <a:spcPts val="1500"/>
                </a:lnSpc>
              </a:pPr>
              <a:r>
                <a:rPr lang="es-ES" sz="1600" dirty="0">
                  <a:latin typeface="Calibri" panose="020F0502020204030204" pitchFamily="34" charset="0"/>
                  <a:ea typeface="Calibri" panose="020F0502020204030204" pitchFamily="34" charset="0"/>
                  <a:cs typeface="Calibri" panose="020F0502020204030204" pitchFamily="34" charset="0"/>
                </a:rPr>
                <a:t>● D. Hufschmidt</a:t>
              </a:r>
            </a:p>
            <a:p>
              <a:pPr>
                <a:lnSpc>
                  <a:spcPts val="1500"/>
                </a:lnSpc>
              </a:pPr>
              <a:r>
                <a:rPr lang="es-ES" sz="1600" dirty="0">
                  <a:latin typeface="Calibri" panose="020F0502020204030204" pitchFamily="34" charset="0"/>
                  <a:ea typeface="Calibri" panose="020F0502020204030204" pitchFamily="34" charset="0"/>
                  <a:cs typeface="Calibri" panose="020F0502020204030204" pitchFamily="34" charset="0"/>
                </a:rPr>
                <a:t>● D. Feria</a:t>
              </a:r>
            </a:p>
            <a:p>
              <a:pPr>
                <a:lnSpc>
                  <a:spcPts val="1500"/>
                </a:lnSpc>
              </a:pPr>
              <a:endParaRPr lang="en-US" sz="1600" dirty="0">
                <a:latin typeface="Calibri" panose="020F0502020204030204" pitchFamily="34" charset="0"/>
                <a:ea typeface="Calibri" panose="020F0502020204030204" pitchFamily="34" charset="0"/>
                <a:cs typeface="Calibri" panose="020F0502020204030204" pitchFamily="34" charset="0"/>
              </a:endParaRPr>
            </a:p>
            <a:p>
              <a:pPr>
                <a:lnSpc>
                  <a:spcPts val="1500"/>
                </a:lnSpc>
              </a:pPr>
              <a:r>
                <a:rPr lang="en-US" sz="1600" dirty="0">
                  <a:latin typeface="Calibri" panose="020F0502020204030204" pitchFamily="34" charset="0"/>
                  <a:ea typeface="Calibri" panose="020F0502020204030204" pitchFamily="34" charset="0"/>
                  <a:cs typeface="Calibri" panose="020F0502020204030204" pitchFamily="34" charset="0"/>
                </a:rPr>
                <a:t>● </a:t>
              </a:r>
              <a:r>
                <a:rPr lang="es-ES" sz="1600" dirty="0">
                  <a:latin typeface="Calibri" panose="020F0502020204030204" pitchFamily="34" charset="0"/>
                  <a:ea typeface="Calibri" panose="020F0502020204030204" pitchFamily="34" charset="0"/>
                  <a:cs typeface="Calibri" panose="020F0502020204030204" pitchFamily="34" charset="0"/>
                </a:rPr>
                <a:t>R. Schierholz</a:t>
              </a:r>
            </a:p>
            <a:p>
              <a:pPr>
                <a:lnSpc>
                  <a:spcPts val="1500"/>
                </a:lnSpc>
              </a:pPr>
              <a:r>
                <a:rPr lang="es-ES" sz="1600" dirty="0">
                  <a:latin typeface="Calibri" panose="020F0502020204030204" pitchFamily="34" charset="0"/>
                  <a:ea typeface="Calibri" panose="020F0502020204030204" pitchFamily="34" charset="0"/>
                  <a:cs typeface="Calibri" panose="020F0502020204030204" pitchFamily="34" charset="0"/>
                </a:rPr>
                <a:t>● B. Lacroix</a:t>
              </a:r>
            </a:p>
            <a:p>
              <a:pPr>
                <a:lnSpc>
                  <a:spcPts val="1500"/>
                </a:lnSpc>
              </a:pPr>
              <a:endParaRPr lang="es-ES" sz="1600" dirty="0">
                <a:latin typeface="Calibri" panose="020F0502020204030204" pitchFamily="34" charset="0"/>
                <a:ea typeface="Calibri" panose="020F0502020204030204" pitchFamily="34" charset="0"/>
                <a:cs typeface="Calibri" panose="020F0502020204030204" pitchFamily="34" charset="0"/>
              </a:endParaRPr>
            </a:p>
            <a:p>
              <a:pPr>
                <a:lnSpc>
                  <a:spcPts val="1500"/>
                </a:lnSpc>
              </a:pPr>
              <a:r>
                <a:rPr lang="en-US" sz="1600" dirty="0">
                  <a:latin typeface="Calibri" panose="020F0502020204030204" pitchFamily="34" charset="0"/>
                  <a:ea typeface="Calibri" panose="020F0502020204030204" pitchFamily="34" charset="0"/>
                  <a:cs typeface="Calibri" panose="020F0502020204030204" pitchFamily="34" charset="0"/>
                </a:rPr>
                <a:t>● </a:t>
              </a:r>
              <a:r>
                <a:rPr lang="es-ES" sz="1600" dirty="0">
                  <a:latin typeface="Calibri" panose="020F0502020204030204" pitchFamily="34" charset="0"/>
                  <a:ea typeface="Calibri" panose="020F0502020204030204" pitchFamily="34" charset="0"/>
                  <a:cs typeface="Calibri" panose="020F0502020204030204" pitchFamily="34" charset="0"/>
                </a:rPr>
                <a:t>M.C. Jiménez</a:t>
              </a:r>
            </a:p>
            <a:p>
              <a:pPr>
                <a:lnSpc>
                  <a:spcPts val="1500"/>
                </a:lnSpc>
              </a:pPr>
              <a:r>
                <a:rPr lang="es-ES" sz="1600" dirty="0">
                  <a:latin typeface="Calibri" panose="020F0502020204030204" pitchFamily="34" charset="0"/>
                  <a:ea typeface="Calibri" panose="020F0502020204030204" pitchFamily="34" charset="0"/>
                  <a:cs typeface="Calibri" panose="020F0502020204030204" pitchFamily="34" charset="0"/>
                </a:rPr>
                <a:t>● O. Montes</a:t>
              </a:r>
            </a:p>
            <a:p>
              <a:pPr>
                <a:lnSpc>
                  <a:spcPts val="1500"/>
                </a:lnSpc>
              </a:pPr>
              <a:r>
                <a:rPr lang="en-US" sz="1600" dirty="0">
                  <a:latin typeface="Calibri" panose="020F0502020204030204" pitchFamily="34" charset="0"/>
                  <a:ea typeface="Calibri" panose="020F0502020204030204" pitchFamily="34" charset="0"/>
                  <a:cs typeface="Calibri" panose="020F0502020204030204" pitchFamily="34" charset="0"/>
                </a:rPr>
                <a:t>● </a:t>
              </a:r>
              <a:r>
                <a:rPr lang="es-ES" sz="1600" dirty="0">
                  <a:latin typeface="Calibri" panose="020F0502020204030204" pitchFamily="34" charset="0"/>
                  <a:ea typeface="Calibri" panose="020F0502020204030204" pitchFamily="34" charset="0"/>
                  <a:cs typeface="Calibri" panose="020F0502020204030204" pitchFamily="34" charset="0"/>
                </a:rPr>
                <a:t>I. Rosa</a:t>
              </a:r>
            </a:p>
          </p:txBody>
        </p:sp>
        <p:sp>
          <p:nvSpPr>
            <p:cNvPr id="14" name="54 Rectángulo">
              <a:extLst>
                <a:ext uri="{FF2B5EF4-FFF2-40B4-BE49-F238E27FC236}">
                  <a16:creationId xmlns:a16="http://schemas.microsoft.com/office/drawing/2014/main" id="{2F08BBFB-2348-466A-91E1-F6472BFC1CBA}"/>
                </a:ext>
              </a:extLst>
            </p:cNvPr>
            <p:cNvSpPr/>
            <p:nvPr/>
          </p:nvSpPr>
          <p:spPr>
            <a:xfrm>
              <a:off x="6239578" y="986221"/>
              <a:ext cx="2748361" cy="1077218"/>
            </a:xfrm>
            <a:prstGeom prst="rect">
              <a:avLst/>
            </a:prstGeom>
            <a:ln>
              <a:solidFill>
                <a:schemeClr val="accent1">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IBA and PAS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characterization</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CEMTHI-CNRS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Orléans</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T. Sauvage ● B. </a:t>
              </a:r>
              <a:r>
                <a:rPr lang="es-ES" sz="1600" dirty="0" err="1">
                  <a:latin typeface="Calibri" panose="020F0502020204030204" pitchFamily="34" charset="0"/>
                  <a:ea typeface="Calibri" panose="020F0502020204030204" pitchFamily="34" charset="0"/>
                  <a:cs typeface="Calibri" panose="020F0502020204030204" pitchFamily="34" charset="0"/>
                </a:rPr>
                <a:t>Diallo</a:t>
              </a:r>
              <a:endParaRPr lang="es-E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P. Desgardin ● M.-F. Barthe </a:t>
              </a:r>
            </a:p>
          </p:txBody>
        </p:sp>
        <p:sp>
          <p:nvSpPr>
            <p:cNvPr id="15" name="60 Rectángulo">
              <a:extLst>
                <a:ext uri="{FF2B5EF4-FFF2-40B4-BE49-F238E27FC236}">
                  <a16:creationId xmlns:a16="http://schemas.microsoft.com/office/drawing/2014/main" id="{4B8795DE-5CB1-45A8-A907-6D2371375ACC}"/>
                </a:ext>
              </a:extLst>
            </p:cNvPr>
            <p:cNvSpPr/>
            <p:nvPr/>
          </p:nvSpPr>
          <p:spPr>
            <a:xfrm>
              <a:off x="2268837" y="4172855"/>
              <a:ext cx="1753287" cy="1077218"/>
            </a:xfrm>
            <a:prstGeom prst="rect">
              <a:avLst/>
            </a:prstGeom>
            <a:ln w="28575">
              <a:solidFill>
                <a:schemeClr val="accent1">
                  <a:lumMod val="40000"/>
                  <a:lumOff val="60000"/>
                </a:schemeClr>
              </a:solidFill>
            </a:ln>
          </p:spPr>
          <p:txBody>
            <a:bodyPr wrap="square">
              <a:spAutoFit/>
            </a:bodyPr>
            <a:lstStyle/>
            <a:p>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Nuclear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Reactions</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LIP-Univ. Lisboa</a:t>
              </a:r>
              <a:endParaRPr lang="es-E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D. Galaviz</a:t>
              </a:r>
            </a:p>
            <a:p>
              <a:r>
                <a:rPr lang="es-ES" sz="1600" dirty="0">
                  <a:latin typeface="Calibri" panose="020F0502020204030204" pitchFamily="34" charset="0"/>
                  <a:ea typeface="Calibri" panose="020F0502020204030204" pitchFamily="34" charset="0"/>
                  <a:cs typeface="Calibri" panose="020F0502020204030204" pitchFamily="34" charset="0"/>
                </a:rPr>
                <a:t>● F.G. Barba</a:t>
              </a:r>
            </a:p>
          </p:txBody>
        </p:sp>
        <p:sp>
          <p:nvSpPr>
            <p:cNvPr id="16" name="36 Rectángulo">
              <a:extLst>
                <a:ext uri="{FF2B5EF4-FFF2-40B4-BE49-F238E27FC236}">
                  <a16:creationId xmlns:a16="http://schemas.microsoft.com/office/drawing/2014/main" id="{B4742439-C26B-4CD2-B75A-D62703270742}"/>
                </a:ext>
              </a:extLst>
            </p:cNvPr>
            <p:cNvSpPr/>
            <p:nvPr/>
          </p:nvSpPr>
          <p:spPr>
            <a:xfrm>
              <a:off x="6058610" y="2303969"/>
              <a:ext cx="2944785" cy="1815882"/>
            </a:xfrm>
            <a:prstGeom prst="rect">
              <a:avLst/>
            </a:prstGeom>
            <a:ln w="28575">
              <a:solidFill>
                <a:schemeClr val="accent1">
                  <a:lumMod val="40000"/>
                  <a:lumOff val="60000"/>
                </a:schemeClr>
              </a:solidFill>
            </a:ln>
          </p:spPr>
          <p:txBody>
            <a:bodyPr wrap="square">
              <a:spAutoFit/>
            </a:bodyPr>
            <a:lstStyle/>
            <a:p>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Nuclear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Reactions</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Univ. York-TRIUMF-Univ. Surrey</a:t>
              </a:r>
            </a:p>
            <a:p>
              <a:r>
                <a:rPr lang="es-ES" sz="1600" dirty="0">
                  <a:latin typeface="Calibri" panose="020F0502020204030204" pitchFamily="34" charset="0"/>
                  <a:ea typeface="Calibri" panose="020F0502020204030204" pitchFamily="34" charset="0"/>
                  <a:cs typeface="Calibri" panose="020F0502020204030204" pitchFamily="34" charset="0"/>
                </a:rPr>
                <a:t>●A. Laird ● </a:t>
              </a:r>
              <a:r>
                <a:rPr lang="es-ES" sz="1600" dirty="0" err="1">
                  <a:latin typeface="Calibri" panose="020F0502020204030204" pitchFamily="34" charset="0"/>
                  <a:ea typeface="Calibri" panose="020F0502020204030204" pitchFamily="34" charset="0"/>
                  <a:cs typeface="Calibri" panose="020F0502020204030204" pitchFamily="34" charset="0"/>
                </a:rPr>
                <a:t>M.Williams</a:t>
              </a:r>
              <a:r>
                <a:rPr lang="es-ES" sz="1600" dirty="0">
                  <a:latin typeface="Calibri" panose="020F0502020204030204" pitchFamily="34" charset="0"/>
                  <a:ea typeface="Calibri" panose="020F0502020204030204" pitchFamily="34" charset="0"/>
                  <a:cs typeface="Calibri" panose="020F0502020204030204" pitchFamily="34" charset="0"/>
                </a:rPr>
                <a:t> ● </a:t>
              </a:r>
              <a:r>
                <a:rPr lang="es-ES" sz="1600" dirty="0" err="1">
                  <a:latin typeface="Calibri" panose="020F0502020204030204" pitchFamily="34" charset="0"/>
                  <a:ea typeface="Calibri" panose="020F0502020204030204" pitchFamily="34" charset="0"/>
                  <a:cs typeface="Calibri" panose="020F0502020204030204" pitchFamily="34" charset="0"/>
                </a:rPr>
                <a:t>C.Diget</a:t>
              </a:r>
              <a:r>
                <a:rPr lang="es-ES" sz="1600" dirty="0">
                  <a:latin typeface="Calibri" panose="020F0502020204030204" pitchFamily="34" charset="0"/>
                  <a:ea typeface="Calibri" panose="020F0502020204030204" pitchFamily="34" charset="0"/>
                  <a:cs typeface="Calibri" panose="020F0502020204030204" pitchFamily="34" charset="0"/>
                </a:rPr>
                <a:t> </a:t>
              </a: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Univ. Birmingham</a:t>
              </a:r>
            </a:p>
            <a:p>
              <a:r>
                <a:rPr lang="es-ES" sz="1600" dirty="0">
                  <a:latin typeface="Calibri" panose="020F0502020204030204" pitchFamily="34" charset="0"/>
                  <a:ea typeface="Calibri" panose="020F0502020204030204" pitchFamily="34" charset="0"/>
                  <a:cs typeface="Calibri" panose="020F0502020204030204" pitchFamily="34" charset="0"/>
                </a:rPr>
                <a:t>● C. Wheldon</a:t>
              </a: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CNRS-IN2P3-Univ. Paris-Sud 	</a:t>
              </a:r>
            </a:p>
            <a:p>
              <a:r>
                <a:rPr lang="es-ES" sz="1600" dirty="0">
                  <a:latin typeface="Calibri" panose="020F0502020204030204" pitchFamily="34" charset="0"/>
                  <a:ea typeface="Calibri" panose="020F0502020204030204" pitchFamily="34" charset="0"/>
                  <a:cs typeface="Calibri" panose="020F0502020204030204" pitchFamily="34" charset="0"/>
                </a:rPr>
                <a:t>● N. de </a:t>
              </a:r>
              <a:r>
                <a:rPr lang="es-ES" sz="1600" dirty="0" err="1">
                  <a:latin typeface="Calibri" panose="020F0502020204030204" pitchFamily="34" charset="0"/>
                  <a:ea typeface="Calibri" panose="020F0502020204030204" pitchFamily="34" charset="0"/>
                  <a:cs typeface="Calibri" panose="020F0502020204030204" pitchFamily="34" charset="0"/>
                </a:rPr>
                <a:t>Sereville</a:t>
              </a:r>
              <a:r>
                <a:rPr lang="es-ES" sz="1600" dirty="0">
                  <a:latin typeface="Calibri" panose="020F0502020204030204" pitchFamily="34" charset="0"/>
                  <a:ea typeface="Calibri" panose="020F0502020204030204" pitchFamily="34" charset="0"/>
                  <a:cs typeface="Calibri" panose="020F0502020204030204" pitchFamily="34" charset="0"/>
                </a:rPr>
                <a:t> ● M. </a:t>
              </a:r>
              <a:r>
                <a:rPr lang="es-ES" sz="1600" dirty="0" err="1">
                  <a:latin typeface="Calibri" panose="020F0502020204030204" pitchFamily="34" charset="0"/>
                  <a:ea typeface="Calibri" panose="020F0502020204030204" pitchFamily="34" charset="0"/>
                  <a:cs typeface="Calibri" panose="020F0502020204030204" pitchFamily="34" charset="0"/>
                </a:rPr>
                <a:t>Assié</a:t>
              </a:r>
              <a:r>
                <a:rPr lang="es-ES" sz="1600" dirty="0">
                  <a:latin typeface="Calibri" panose="020F0502020204030204" pitchFamily="34" charset="0"/>
                  <a:ea typeface="Calibri" panose="020F0502020204030204" pitchFamily="34" charset="0"/>
                  <a:cs typeface="Calibri" panose="020F0502020204030204" pitchFamily="34" charset="0"/>
                </a:rPr>
                <a:t> </a:t>
              </a:r>
            </a:p>
          </p:txBody>
        </p:sp>
        <p:sp>
          <p:nvSpPr>
            <p:cNvPr id="17" name="37 Rectángulo">
              <a:extLst>
                <a:ext uri="{FF2B5EF4-FFF2-40B4-BE49-F238E27FC236}">
                  <a16:creationId xmlns:a16="http://schemas.microsoft.com/office/drawing/2014/main" id="{63A40764-81D3-46DF-8BFF-8D42B0E28367}"/>
                </a:ext>
              </a:extLst>
            </p:cNvPr>
            <p:cNvSpPr/>
            <p:nvPr/>
          </p:nvSpPr>
          <p:spPr>
            <a:xfrm>
              <a:off x="3078679" y="5494377"/>
              <a:ext cx="2723129" cy="830997"/>
            </a:xfrm>
            <a:prstGeom prst="rect">
              <a:avLst/>
            </a:prstGeom>
            <a:ln w="28575">
              <a:solidFill>
                <a:schemeClr val="accent1">
                  <a:lumMod val="40000"/>
                  <a:lumOff val="60000"/>
                </a:schemeClr>
              </a:solidFill>
            </a:ln>
          </p:spPr>
          <p:txBody>
            <a:bodyPr wrap="square">
              <a:spAutoFit/>
            </a:bodyPr>
            <a:lstStyle/>
            <a:p>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Magnetism</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IMA Madrid</a:t>
              </a:r>
            </a:p>
            <a:p>
              <a:r>
                <a:rPr lang="es-ES" sz="1600" dirty="0">
                  <a:latin typeface="Calibri" panose="020F0502020204030204" pitchFamily="34" charset="0"/>
                  <a:ea typeface="Calibri" panose="020F0502020204030204" pitchFamily="34" charset="0"/>
                  <a:cs typeface="Calibri" panose="020F0502020204030204" pitchFamily="34" charset="0"/>
                </a:rPr>
                <a:t>● J.G. Ovejero, M.A. García, A. Hernando  </a:t>
              </a:r>
            </a:p>
          </p:txBody>
        </p:sp>
        <p:sp>
          <p:nvSpPr>
            <p:cNvPr id="18" name="59 Rectángulo">
              <a:extLst>
                <a:ext uri="{FF2B5EF4-FFF2-40B4-BE49-F238E27FC236}">
                  <a16:creationId xmlns:a16="http://schemas.microsoft.com/office/drawing/2014/main" id="{812EC8D7-B654-4CF7-B647-160BED1E6E70}"/>
                </a:ext>
              </a:extLst>
            </p:cNvPr>
            <p:cNvSpPr/>
            <p:nvPr/>
          </p:nvSpPr>
          <p:spPr>
            <a:xfrm>
              <a:off x="100389" y="5307771"/>
              <a:ext cx="2791399" cy="132343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a:solidFill>
                    <a:srgbClr val="000099"/>
                  </a:solidFill>
                </a:rPr>
                <a:t>   </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Coatings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deposition</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 plasma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characterization</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Simulations</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GREMI-CNRS-Univ.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Orléans</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A.-L. Thomann ● P. Brault</a:t>
              </a:r>
            </a:p>
            <a:p>
              <a:r>
                <a:rPr lang="es-ES" sz="1600" dirty="0">
                  <a:latin typeface="Calibri" panose="020F0502020204030204" pitchFamily="34" charset="0"/>
                  <a:ea typeface="Calibri" panose="020F0502020204030204" pitchFamily="34" charset="0"/>
                  <a:cs typeface="Calibri" panose="020F0502020204030204" pitchFamily="34" charset="0"/>
                </a:rPr>
                <a:t>● S. Ibrahim ● A. Caillard</a:t>
              </a:r>
            </a:p>
          </p:txBody>
        </p:sp>
        <p:sp>
          <p:nvSpPr>
            <p:cNvPr id="19" name="39 Rectángulo">
              <a:extLst>
                <a:ext uri="{FF2B5EF4-FFF2-40B4-BE49-F238E27FC236}">
                  <a16:creationId xmlns:a16="http://schemas.microsoft.com/office/drawing/2014/main" id="{0C19498E-446F-48C7-8727-C9214C637F62}"/>
                </a:ext>
              </a:extLst>
            </p:cNvPr>
            <p:cNvSpPr/>
            <p:nvPr/>
          </p:nvSpPr>
          <p:spPr>
            <a:xfrm>
              <a:off x="6048648" y="5728610"/>
              <a:ext cx="2994963" cy="830997"/>
            </a:xfrm>
            <a:prstGeom prst="rect">
              <a:avLst/>
            </a:prstGeom>
            <a:ln>
              <a:solidFill>
                <a:schemeClr val="accent1">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Advanced</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TEM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slicing</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+ 3D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image</a:t>
              </a:r>
              <a:endPar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endParaRPr>
            </a:p>
            <a:p>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ICMS-Univ.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Seville</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J. Ramirez Rico ● F. Varela</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20" name="20 Rectángulo">
              <a:extLst>
                <a:ext uri="{FF2B5EF4-FFF2-40B4-BE49-F238E27FC236}">
                  <a16:creationId xmlns:a16="http://schemas.microsoft.com/office/drawing/2014/main" id="{98899A81-B2F2-47AA-8A89-8A67702ED48A}"/>
                </a:ext>
              </a:extLst>
            </p:cNvPr>
            <p:cNvSpPr/>
            <p:nvPr/>
          </p:nvSpPr>
          <p:spPr>
            <a:xfrm>
              <a:off x="6231129" y="4262511"/>
              <a:ext cx="2756810" cy="1323439"/>
            </a:xfrm>
            <a:prstGeom prst="rect">
              <a:avLst/>
            </a:prstGeom>
            <a:noFill/>
            <a:ln>
              <a:solidFill>
                <a:schemeClr val="accent1">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Large</a:t>
              </a:r>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installation</a:t>
              </a:r>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facilities</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INFN-Catania </a:t>
              </a:r>
            </a:p>
            <a:p>
              <a:r>
                <a:rPr lang="es-ES" sz="1600" dirty="0">
                  <a:latin typeface="Calibri" panose="020F0502020204030204" pitchFamily="34" charset="0"/>
                  <a:ea typeface="Calibri" panose="020F0502020204030204" pitchFamily="34" charset="0"/>
                  <a:cs typeface="Calibri" panose="020F0502020204030204" pitchFamily="34" charset="0"/>
                </a:rPr>
                <a:t>● INFN-</a:t>
              </a:r>
              <a:r>
                <a:rPr lang="es-ES" sz="1600" dirty="0" err="1">
                  <a:latin typeface="Calibri" panose="020F0502020204030204" pitchFamily="34" charset="0"/>
                  <a:ea typeface="Calibri" panose="020F0502020204030204" pitchFamily="34" charset="0"/>
                  <a:cs typeface="Calibri" panose="020F0502020204030204" pitchFamily="34" charset="0"/>
                </a:rPr>
                <a:t>Legnaro</a:t>
              </a:r>
              <a:endParaRPr lang="es-ES" sz="1600" dirty="0">
                <a:latin typeface="Calibri" panose="020F0502020204030204" pitchFamily="34" charset="0"/>
                <a:ea typeface="Calibri" panose="020F0502020204030204" pitchFamily="34" charset="0"/>
                <a:cs typeface="Calibri" panose="020F0502020204030204" pitchFamily="34" charset="0"/>
              </a:endParaRPr>
            </a:p>
            <a:p>
              <a:r>
                <a:rPr lang="es-ES" sz="1600" dirty="0">
                  <a:latin typeface="Calibri" panose="020F0502020204030204" pitchFamily="34" charset="0"/>
                  <a:ea typeface="Calibri" panose="020F0502020204030204" pitchFamily="34" charset="0"/>
                  <a:cs typeface="Calibri" panose="020F0502020204030204" pitchFamily="34" charset="0"/>
                </a:rPr>
                <a:t>● TRIUMF-ENMA </a:t>
              </a:r>
            </a:p>
            <a:p>
              <a:r>
                <a:rPr lang="es-ES" sz="1600" dirty="0">
                  <a:latin typeface="Calibri" panose="020F0502020204030204" pitchFamily="34" charset="0"/>
                  <a:ea typeface="Calibri" panose="020F0502020204030204" pitchFamily="34" charset="0"/>
                  <a:cs typeface="Calibri" panose="020F0502020204030204" pitchFamily="34" charset="0"/>
                </a:rPr>
                <a:t>● CERN-</a:t>
              </a:r>
              <a:r>
                <a:rPr lang="es-ES" sz="1600" dirty="0" err="1">
                  <a:latin typeface="Calibri" panose="020F0502020204030204" pitchFamily="34" charset="0"/>
                  <a:ea typeface="Calibri" panose="020F0502020204030204" pitchFamily="34" charset="0"/>
                  <a:cs typeface="Calibri" panose="020F0502020204030204" pitchFamily="34" charset="0"/>
                </a:rPr>
                <a:t>Isolde</a:t>
              </a:r>
              <a:endPar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54 Rectángulo">
              <a:extLst>
                <a:ext uri="{FF2B5EF4-FFF2-40B4-BE49-F238E27FC236}">
                  <a16:creationId xmlns:a16="http://schemas.microsoft.com/office/drawing/2014/main" id="{670070CF-13B9-4043-B228-945FC3AAB45F}"/>
                </a:ext>
              </a:extLst>
            </p:cNvPr>
            <p:cNvSpPr/>
            <p:nvPr/>
          </p:nvSpPr>
          <p:spPr>
            <a:xfrm>
              <a:off x="2656870" y="3170504"/>
              <a:ext cx="3130659" cy="830997"/>
            </a:xfrm>
            <a:prstGeom prst="rect">
              <a:avLst/>
            </a:prstGeom>
            <a:ln>
              <a:solidFill>
                <a:schemeClr val="accent1">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EELS </a:t>
              </a:r>
              <a:r>
                <a:rPr lang="es-ES" sz="1600" b="1" dirty="0" err="1">
                  <a:solidFill>
                    <a:srgbClr val="000099"/>
                  </a:solidFill>
                  <a:latin typeface="Calibri" panose="020F0502020204030204" pitchFamily="34" charset="0"/>
                  <a:ea typeface="Calibri" panose="020F0502020204030204" pitchFamily="34" charset="0"/>
                  <a:cs typeface="Calibri" panose="020F0502020204030204" pitchFamily="34" charset="0"/>
                </a:rPr>
                <a:t>Theory</a:t>
              </a:r>
              <a:r>
                <a:rPr lang="es-ES" sz="1600" b="1" dirty="0">
                  <a:solidFill>
                    <a:srgbClr val="000099"/>
                  </a:solidFill>
                  <a:latin typeface="Calibri" panose="020F0502020204030204" pitchFamily="34" charset="0"/>
                  <a:ea typeface="Calibri" panose="020F0502020204030204" pitchFamily="34" charset="0"/>
                  <a:cs typeface="Calibri" panose="020F0502020204030204" pitchFamily="34" charset="0"/>
                </a:rPr>
                <a:t>: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Univ.Old</a:t>
              </a:r>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Unium</a:t>
              </a:r>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(USA)  Univ. </a:t>
              </a:r>
              <a:r>
                <a:rPr lang="es-ES" sz="1600" b="1" dirty="0" err="1">
                  <a:solidFill>
                    <a:srgbClr val="C00000"/>
                  </a:solidFill>
                  <a:latin typeface="Calibri" panose="020F0502020204030204" pitchFamily="34" charset="0"/>
                  <a:ea typeface="Calibri" panose="020F0502020204030204" pitchFamily="34" charset="0"/>
                  <a:cs typeface="Calibri" panose="020F0502020204030204" pitchFamily="34" charset="0"/>
                </a:rPr>
                <a:t>Cambrige</a:t>
              </a:r>
              <a:r>
                <a:rPr lang="es-ES" sz="1600" b="1" dirty="0">
                  <a:solidFill>
                    <a:srgbClr val="C00000"/>
                  </a:solidFill>
                  <a:latin typeface="Calibri" panose="020F0502020204030204" pitchFamily="34" charset="0"/>
                  <a:ea typeface="Calibri" panose="020F0502020204030204" pitchFamily="34" charset="0"/>
                  <a:cs typeface="Calibri" panose="020F0502020204030204" pitchFamily="34" charset="0"/>
                </a:rPr>
                <a:t> (UK) </a:t>
              </a:r>
            </a:p>
            <a:p>
              <a:r>
                <a:rPr lang="es-ES" sz="1600" dirty="0">
                  <a:latin typeface="Calibri" panose="020F0502020204030204" pitchFamily="34" charset="0"/>
                  <a:ea typeface="Calibri" panose="020F0502020204030204" pitchFamily="34" charset="0"/>
                  <a:cs typeface="Calibri" panose="020F0502020204030204" pitchFamily="34" charset="0"/>
                </a:rPr>
                <a:t>● C. </a:t>
              </a:r>
              <a:r>
                <a:rPr lang="es-ES" sz="1600" dirty="0" err="1">
                  <a:latin typeface="Calibri" panose="020F0502020204030204" pitchFamily="34" charset="0"/>
                  <a:ea typeface="Calibri" panose="020F0502020204030204" pitchFamily="34" charset="0"/>
                  <a:cs typeface="Calibri" panose="020F0502020204030204" pitchFamily="34" charset="0"/>
                </a:rPr>
                <a:t>Whelam</a:t>
              </a:r>
              <a:r>
                <a:rPr lang="es-ES" sz="1600" dirty="0">
                  <a:latin typeface="Calibri" panose="020F0502020204030204" pitchFamily="34" charset="0"/>
                  <a:ea typeface="Calibri" panose="020F0502020204030204" pitchFamily="34" charset="0"/>
                  <a:cs typeface="Calibri" panose="020F0502020204030204" pitchFamily="34" charset="0"/>
                </a:rPr>
                <a:t> ● N. Pyper ● A. Thom</a:t>
              </a:r>
            </a:p>
          </p:txBody>
        </p:sp>
        <p:pic>
          <p:nvPicPr>
            <p:cNvPr id="22" name="Picture 2" descr="Imagen relacionada">
              <a:extLst>
                <a:ext uri="{FF2B5EF4-FFF2-40B4-BE49-F238E27FC236}">
                  <a16:creationId xmlns:a16="http://schemas.microsoft.com/office/drawing/2014/main" id="{8A096500-E319-48E1-A2A9-66EC6A605E8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452595" y="43066"/>
              <a:ext cx="1525067" cy="1391474"/>
            </a:xfrm>
            <a:prstGeom prst="rect">
              <a:avLst/>
            </a:prstGeom>
            <a:noFill/>
            <a:extLst>
              <a:ext uri="{909E8E84-426E-40DD-AFC4-6F175D3DCCD1}">
                <a14:hiddenFill xmlns:a14="http://schemas.microsoft.com/office/drawing/2010/main">
                  <a:solidFill>
                    <a:srgbClr val="FFFFFF"/>
                  </a:solidFill>
                </a14:hiddenFill>
              </a:ext>
            </a:extLst>
          </p:spPr>
        </p:pic>
        <p:sp>
          <p:nvSpPr>
            <p:cNvPr id="23" name="Text Box 2">
              <a:extLst>
                <a:ext uri="{FF2B5EF4-FFF2-40B4-BE49-F238E27FC236}">
                  <a16:creationId xmlns:a16="http://schemas.microsoft.com/office/drawing/2014/main" id="{45A36CD9-ACC0-4D2A-A425-30DD216BA1D7}"/>
                </a:ext>
              </a:extLst>
            </p:cNvPr>
            <p:cNvSpPr txBox="1">
              <a:spLocks noChangeArrowheads="1"/>
            </p:cNvSpPr>
            <p:nvPr/>
          </p:nvSpPr>
          <p:spPr bwMode="auto">
            <a:xfrm>
              <a:off x="6379441" y="112321"/>
              <a:ext cx="2178405" cy="830997"/>
            </a:xfrm>
            <a:prstGeom prst="rect">
              <a:avLst/>
            </a:prstGeom>
            <a:solidFill>
              <a:srgbClr val="E6B9B8"/>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s-ES" altLang="es-ES" dirty="0" err="1"/>
                <a:t>Thanks</a:t>
              </a:r>
              <a:r>
                <a:rPr lang="es-ES" altLang="es-ES" dirty="0"/>
                <a:t> </a:t>
              </a:r>
              <a:r>
                <a:rPr lang="es-ES" altLang="es-ES" dirty="0" err="1"/>
                <a:t>to</a:t>
              </a:r>
              <a:r>
                <a:rPr lang="es-ES" altLang="es-ES" dirty="0"/>
                <a:t> </a:t>
              </a:r>
              <a:r>
                <a:rPr lang="es-ES" altLang="es-ES" dirty="0" err="1"/>
                <a:t>colaborations</a:t>
              </a:r>
              <a:endParaRPr lang="es-ES" altLang="es-ES" dirty="0"/>
            </a:p>
          </p:txBody>
        </p:sp>
      </p:grpSp>
    </p:spTree>
    <p:extLst>
      <p:ext uri="{BB962C8B-B14F-4D97-AF65-F5344CB8AC3E}">
        <p14:creationId xmlns:p14="http://schemas.microsoft.com/office/powerpoint/2010/main" val="379075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1633336-2535-4842-A97B-CE9C9FFC837E}"/>
              </a:ext>
            </a:extLst>
          </p:cNvPr>
          <p:cNvPicPr>
            <a:picLocks noChangeAspect="1"/>
          </p:cNvPicPr>
          <p:nvPr/>
        </p:nvPicPr>
        <p:blipFill>
          <a:blip r:embed="rId2"/>
          <a:stretch>
            <a:fillRect/>
          </a:stretch>
        </p:blipFill>
        <p:spPr>
          <a:xfrm>
            <a:off x="721993" y="2382136"/>
            <a:ext cx="2240038" cy="3773487"/>
          </a:xfrm>
          <a:prstGeom prst="rect">
            <a:avLst/>
          </a:prstGeom>
        </p:spPr>
      </p:pic>
      <p:sp>
        <p:nvSpPr>
          <p:cNvPr id="5" name="CuadroTexto 4">
            <a:extLst>
              <a:ext uri="{FF2B5EF4-FFF2-40B4-BE49-F238E27FC236}">
                <a16:creationId xmlns:a16="http://schemas.microsoft.com/office/drawing/2014/main" id="{8441ED98-8303-4273-B778-BCCC306428D7}"/>
              </a:ext>
            </a:extLst>
          </p:cNvPr>
          <p:cNvSpPr txBox="1"/>
          <p:nvPr/>
        </p:nvSpPr>
        <p:spPr>
          <a:xfrm>
            <a:off x="3724961" y="2568279"/>
            <a:ext cx="4572000" cy="2123658"/>
          </a:xfrm>
          <a:prstGeom prst="rect">
            <a:avLst/>
          </a:prstGeom>
          <a:noFill/>
        </p:spPr>
        <p:txBody>
          <a:bodyPr wrap="square">
            <a:spAutoFit/>
          </a:bodyPr>
          <a:lstStyle/>
          <a:p>
            <a:r>
              <a:rPr lang="en-US" sz="1200" b="1" i="0" u="none" strike="noStrike" baseline="0" dirty="0">
                <a:solidFill>
                  <a:srgbClr val="000000"/>
                </a:solidFill>
                <a:latin typeface="Charis SIL"/>
              </a:rPr>
              <a:t>Table 1 </a:t>
            </a:r>
            <a:r>
              <a:rPr lang="en-US" sz="1200" b="0" i="0" u="none" strike="noStrike" baseline="0" dirty="0">
                <a:solidFill>
                  <a:srgbClr val="000000"/>
                </a:solidFill>
                <a:latin typeface="Charis SIL"/>
              </a:rPr>
              <a:t>Nomenclature and deposition parameters for main investigated samples. Sample nr. Description Deposition time Substrate 4He or 3He pressure (Pa) Power (DC or RF) (W) Discharge </a:t>
            </a:r>
            <a:r>
              <a:rPr lang="en-US" sz="1200" b="0" i="0" u="none" strike="noStrike" baseline="0" dirty="0" err="1">
                <a:solidFill>
                  <a:srgbClr val="000000"/>
                </a:solidFill>
                <a:latin typeface="Charis SIL"/>
              </a:rPr>
              <a:t>voltage</a:t>
            </a:r>
            <a:r>
              <a:rPr lang="en-US" sz="1200" b="0" i="0" u="none" strike="noStrike" baseline="0" dirty="0" err="1">
                <a:solidFill>
                  <a:srgbClr val="2196D1"/>
                </a:solidFill>
                <a:latin typeface="Charis SIL"/>
              </a:rPr>
              <a:t>a</a:t>
            </a:r>
            <a:r>
              <a:rPr lang="en-US" sz="1200" b="0" i="0" u="none" strike="noStrike" baseline="0" dirty="0">
                <a:solidFill>
                  <a:srgbClr val="2196D1"/>
                </a:solidFill>
                <a:latin typeface="Charis SIL"/>
              </a:rPr>
              <a:t>) </a:t>
            </a:r>
            <a:r>
              <a:rPr lang="en-US" sz="1200" b="0" i="0" u="none" strike="noStrike" baseline="0" dirty="0">
                <a:solidFill>
                  <a:srgbClr val="000000"/>
                </a:solidFill>
                <a:latin typeface="Charis SIL"/>
              </a:rPr>
              <a:t>(V) Substrate temperature (K) Deposition </a:t>
            </a:r>
            <a:r>
              <a:rPr lang="en-US" sz="1200" b="0" i="0" u="none" strike="noStrike" baseline="0" dirty="0" err="1">
                <a:solidFill>
                  <a:srgbClr val="000000"/>
                </a:solidFill>
                <a:latin typeface="Charis SIL"/>
              </a:rPr>
              <a:t>rate</a:t>
            </a:r>
            <a:r>
              <a:rPr lang="en-US" sz="1200" b="0" i="0" u="none" strike="noStrike" baseline="0" dirty="0" err="1">
                <a:solidFill>
                  <a:srgbClr val="2196D1"/>
                </a:solidFill>
                <a:latin typeface="Charis SIL"/>
              </a:rPr>
              <a:t>c</a:t>
            </a:r>
            <a:r>
              <a:rPr lang="en-US" sz="1200" b="0" i="0" u="none" strike="noStrike" baseline="0" dirty="0">
                <a:solidFill>
                  <a:srgbClr val="2196D1"/>
                </a:solidFill>
                <a:latin typeface="Charis SIL"/>
              </a:rPr>
              <a:t>) </a:t>
            </a:r>
            <a:r>
              <a:rPr lang="en-US" sz="1200" b="0" i="0" u="none" strike="noStrike" baseline="0" dirty="0">
                <a:solidFill>
                  <a:srgbClr val="000000"/>
                </a:solidFill>
                <a:latin typeface="Charis SIL"/>
              </a:rPr>
              <a:t>(nm/min) </a:t>
            </a:r>
            <a:r>
              <a:rPr lang="en-US" sz="1200" b="1" i="0" u="none" strike="noStrike" baseline="0" dirty="0">
                <a:solidFill>
                  <a:srgbClr val="000000"/>
                </a:solidFill>
                <a:latin typeface="Charis SIL"/>
              </a:rPr>
              <a:t>1</a:t>
            </a:r>
            <a:r>
              <a:rPr lang="en-US" sz="1200" b="0" i="0" u="none" strike="noStrike" baseline="0" dirty="0">
                <a:solidFill>
                  <a:srgbClr val="000000"/>
                </a:solidFill>
                <a:latin typeface="Charis SIL"/>
              </a:rPr>
              <a:t>: Si</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He-RF (4h) Si, SiO2 4.8 150 (RF) 197</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205 473</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487 7.1 ± 0.05 </a:t>
            </a:r>
            <a:r>
              <a:rPr lang="en-US" sz="1200" b="1" i="0" u="none" strike="noStrike" baseline="0" dirty="0">
                <a:solidFill>
                  <a:srgbClr val="000000"/>
                </a:solidFill>
                <a:latin typeface="Charis SIL"/>
              </a:rPr>
              <a:t>2</a:t>
            </a:r>
            <a:r>
              <a:rPr lang="en-US" sz="1200" b="0" i="0" u="none" strike="noStrike" baseline="0" dirty="0">
                <a:solidFill>
                  <a:srgbClr val="000000"/>
                </a:solidFill>
                <a:latin typeface="Charis SIL"/>
              </a:rPr>
              <a:t>: Si</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He-DC (4h) Si 4.8 100 (DC) 395 863</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673</a:t>
            </a:r>
            <a:r>
              <a:rPr lang="en-US" sz="1200" b="0" i="0" u="none" strike="noStrike" baseline="0" dirty="0">
                <a:solidFill>
                  <a:srgbClr val="2196D1"/>
                </a:solidFill>
                <a:latin typeface="Charis SIL"/>
              </a:rPr>
              <a:t>b) </a:t>
            </a:r>
            <a:r>
              <a:rPr lang="en-US" sz="1200" b="0" i="0" u="none" strike="noStrike" baseline="0" dirty="0">
                <a:solidFill>
                  <a:srgbClr val="000000"/>
                </a:solidFill>
                <a:latin typeface="Charis SIL"/>
              </a:rPr>
              <a:t>7.3 ± 0.05 </a:t>
            </a:r>
            <a:r>
              <a:rPr lang="en-US" sz="1200" b="1" i="0" u="none" strike="noStrike" baseline="0" dirty="0">
                <a:solidFill>
                  <a:srgbClr val="000000"/>
                </a:solidFill>
                <a:latin typeface="Charis SIL"/>
              </a:rPr>
              <a:t>3</a:t>
            </a:r>
            <a:r>
              <a:rPr lang="en-US" sz="1200" b="0" i="0" u="none" strike="noStrike" baseline="0" dirty="0">
                <a:solidFill>
                  <a:srgbClr val="000000"/>
                </a:solidFill>
                <a:latin typeface="Charis SIL"/>
              </a:rPr>
              <a:t>: Si</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3He-RF (4h) Si 5.0 150 (RF) 170</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180 473</a:t>
            </a:r>
            <a:r>
              <a:rPr lang="en-US" sz="1200" b="0" i="0" u="none" strike="noStrike" baseline="0" dirty="0">
                <a:solidFill>
                  <a:srgbClr val="000000"/>
                </a:solidFill>
                <a:latin typeface="STIX"/>
              </a:rPr>
              <a:t>–</a:t>
            </a:r>
            <a:r>
              <a:rPr lang="en-US" sz="1200" b="0" i="0" u="none" strike="noStrike" baseline="0" dirty="0">
                <a:solidFill>
                  <a:srgbClr val="000000"/>
                </a:solidFill>
                <a:latin typeface="Charis SIL"/>
              </a:rPr>
              <a:t>483 5.4 ± 0.1 a Measured voltage in the sources working at constant power (cathode voltage in DC or self-bias in RF). b A higher temperature was observed at the starting of deposition for this sample. c Calculated from deposition time and the thickness determined by SEM. </a:t>
            </a:r>
            <a:endParaRPr lang="es-ES" sz="1200" dirty="0"/>
          </a:p>
        </p:txBody>
      </p:sp>
      <p:pic>
        <p:nvPicPr>
          <p:cNvPr id="7" name="Imagen 6">
            <a:extLst>
              <a:ext uri="{FF2B5EF4-FFF2-40B4-BE49-F238E27FC236}">
                <a16:creationId xmlns:a16="http://schemas.microsoft.com/office/drawing/2014/main" id="{774E8E42-833A-457D-909D-7A71B9B420CB}"/>
              </a:ext>
            </a:extLst>
          </p:cNvPr>
          <p:cNvPicPr>
            <a:picLocks noChangeAspect="1"/>
          </p:cNvPicPr>
          <p:nvPr/>
        </p:nvPicPr>
        <p:blipFill>
          <a:blip r:embed="rId3"/>
          <a:stretch>
            <a:fillRect/>
          </a:stretch>
        </p:blipFill>
        <p:spPr>
          <a:xfrm>
            <a:off x="242071" y="310072"/>
            <a:ext cx="8443061" cy="1745373"/>
          </a:xfrm>
          <a:prstGeom prst="rect">
            <a:avLst/>
          </a:prstGeom>
        </p:spPr>
      </p:pic>
      <p:sp>
        <p:nvSpPr>
          <p:cNvPr id="6" name="CuadroTexto 5">
            <a:extLst>
              <a:ext uri="{FF2B5EF4-FFF2-40B4-BE49-F238E27FC236}">
                <a16:creationId xmlns:a16="http://schemas.microsoft.com/office/drawing/2014/main" id="{7F4D0169-3BF9-461D-8B84-CE765B18E333}"/>
              </a:ext>
            </a:extLst>
          </p:cNvPr>
          <p:cNvSpPr txBox="1"/>
          <p:nvPr/>
        </p:nvSpPr>
        <p:spPr>
          <a:xfrm>
            <a:off x="2962031" y="4695847"/>
            <a:ext cx="5980437" cy="1384995"/>
          </a:xfrm>
          <a:prstGeom prst="rect">
            <a:avLst/>
          </a:prstGeom>
          <a:noFill/>
        </p:spPr>
        <p:txBody>
          <a:bodyPr wrap="square">
            <a:spAutoFit/>
          </a:bodyPr>
          <a:lstStyle/>
          <a:p>
            <a:pPr algn="l" latinLnBrk="0"/>
            <a:r>
              <a:rPr lang="es-ES" sz="1200" b="1" i="0" dirty="0">
                <a:solidFill>
                  <a:srgbClr val="000000"/>
                </a:solidFill>
                <a:effectLst/>
                <a:latin typeface="Noto Sans" panose="020B0502040504020204" pitchFamily="34" charset="0"/>
              </a:rPr>
              <a:t>Low gas </a:t>
            </a:r>
            <a:r>
              <a:rPr lang="es-ES" sz="1200" b="1" i="0" dirty="0" err="1">
                <a:solidFill>
                  <a:srgbClr val="000000"/>
                </a:solidFill>
                <a:effectLst/>
                <a:latin typeface="Noto Sans" panose="020B0502040504020204" pitchFamily="34" charset="0"/>
              </a:rPr>
              <a:t>consumption</a:t>
            </a:r>
            <a:r>
              <a:rPr lang="es-ES" sz="1200" b="1" i="0" dirty="0">
                <a:solidFill>
                  <a:srgbClr val="000000"/>
                </a:solidFill>
                <a:effectLst/>
                <a:latin typeface="Noto Sans" panose="020B0502040504020204" pitchFamily="34" charset="0"/>
              </a:rPr>
              <a:t> </a:t>
            </a:r>
            <a:r>
              <a:rPr lang="es-ES" sz="1200" b="1" i="0" dirty="0" err="1">
                <a:solidFill>
                  <a:srgbClr val="000000"/>
                </a:solidFill>
                <a:effectLst/>
                <a:latin typeface="Noto Sans" panose="020B0502040504020204" pitchFamily="34" charset="0"/>
              </a:rPr>
              <a:t>fabrication</a:t>
            </a:r>
            <a:r>
              <a:rPr lang="es-ES" sz="1200" b="1" i="0" dirty="0">
                <a:solidFill>
                  <a:srgbClr val="000000"/>
                </a:solidFill>
                <a:effectLst/>
                <a:latin typeface="Noto Sans" panose="020B0502040504020204" pitchFamily="34" charset="0"/>
              </a:rPr>
              <a:t> </a:t>
            </a:r>
            <a:r>
              <a:rPr lang="es-ES" sz="1200" b="1" i="0" dirty="0" err="1">
                <a:solidFill>
                  <a:srgbClr val="000000"/>
                </a:solidFill>
                <a:effectLst/>
                <a:latin typeface="Noto Sans" panose="020B0502040504020204" pitchFamily="34" charset="0"/>
              </a:rPr>
              <a:t>of</a:t>
            </a:r>
            <a:r>
              <a:rPr lang="es-ES" sz="1200" b="1" i="0" dirty="0">
                <a:solidFill>
                  <a:srgbClr val="000000"/>
                </a:solidFill>
                <a:effectLst/>
                <a:latin typeface="Noto Sans" panose="020B0502040504020204" pitchFamily="34" charset="0"/>
              </a:rPr>
              <a:t> 3He </a:t>
            </a:r>
            <a:r>
              <a:rPr lang="es-ES" sz="1200" b="1" i="0" dirty="0" err="1">
                <a:solidFill>
                  <a:srgbClr val="000000"/>
                </a:solidFill>
                <a:effectLst/>
                <a:latin typeface="Noto Sans" panose="020B0502040504020204" pitchFamily="34" charset="0"/>
              </a:rPr>
              <a:t>solid</a:t>
            </a:r>
            <a:r>
              <a:rPr lang="es-ES" sz="1200" b="1" i="0" dirty="0">
                <a:solidFill>
                  <a:srgbClr val="000000"/>
                </a:solidFill>
                <a:effectLst/>
                <a:latin typeface="Noto Sans" panose="020B0502040504020204" pitchFamily="34" charset="0"/>
              </a:rPr>
              <a:t> targets </a:t>
            </a:r>
            <a:r>
              <a:rPr lang="es-ES" sz="1200" b="1" i="0" dirty="0" err="1">
                <a:solidFill>
                  <a:srgbClr val="000000"/>
                </a:solidFill>
                <a:effectLst/>
                <a:latin typeface="Noto Sans" panose="020B0502040504020204" pitchFamily="34" charset="0"/>
              </a:rPr>
              <a:t>for</a:t>
            </a:r>
            <a:r>
              <a:rPr lang="es-ES" sz="1200" b="1" i="0" dirty="0">
                <a:solidFill>
                  <a:srgbClr val="000000"/>
                </a:solidFill>
                <a:effectLst/>
                <a:latin typeface="Noto Sans" panose="020B0502040504020204" pitchFamily="34" charset="0"/>
              </a:rPr>
              <a:t> nuclear </a:t>
            </a:r>
            <a:r>
              <a:rPr lang="es-ES" sz="1200" b="1" i="0" dirty="0" err="1">
                <a:solidFill>
                  <a:srgbClr val="000000"/>
                </a:solidFill>
                <a:effectLst/>
                <a:latin typeface="Noto Sans" panose="020B0502040504020204" pitchFamily="34" charset="0"/>
              </a:rPr>
              <a:t>reactions</a:t>
            </a:r>
            <a:endParaRPr lang="es-ES" sz="1200" b="1" i="0" dirty="0">
              <a:solidFill>
                <a:srgbClr val="000000"/>
              </a:solidFill>
              <a:effectLst/>
              <a:latin typeface="Noto Sans" panose="020B0502040504020204" pitchFamily="34" charset="0"/>
            </a:endParaRPr>
          </a:p>
          <a:p>
            <a:pPr algn="l"/>
            <a:r>
              <a:rPr lang="es-ES" sz="1200" b="0" i="0" dirty="0" err="1">
                <a:solidFill>
                  <a:srgbClr val="000000"/>
                </a:solidFill>
                <a:effectLst/>
                <a:latin typeface="Noto Sans" panose="020B0502040504020204" pitchFamily="34" charset="0"/>
              </a:rPr>
              <a:t>Materials</a:t>
            </a:r>
            <a:r>
              <a:rPr lang="es-ES" sz="1200" b="0" i="0" dirty="0">
                <a:solidFill>
                  <a:srgbClr val="000000"/>
                </a:solidFill>
                <a:effectLst/>
                <a:latin typeface="Noto Sans" panose="020B0502040504020204" pitchFamily="34" charset="0"/>
              </a:rPr>
              <a:t> &amp; </a:t>
            </a:r>
            <a:r>
              <a:rPr lang="es-ES" sz="1200" b="0" i="0" dirty="0" err="1">
                <a:solidFill>
                  <a:srgbClr val="000000"/>
                </a:solidFill>
                <a:effectLst/>
                <a:latin typeface="Noto Sans" panose="020B0502040504020204" pitchFamily="34" charset="0"/>
              </a:rPr>
              <a:t>Design</a:t>
            </a:r>
            <a:endParaRPr lang="es-ES" sz="1200" b="0" i="0" dirty="0">
              <a:solidFill>
                <a:srgbClr val="000000"/>
              </a:solidFill>
              <a:effectLst/>
              <a:latin typeface="Noto Sans" panose="020B0502040504020204" pitchFamily="34" charset="0"/>
            </a:endParaRPr>
          </a:p>
          <a:p>
            <a:pPr algn="l"/>
            <a:r>
              <a:rPr lang="es-ES" sz="1200" b="0" i="0" dirty="0">
                <a:solidFill>
                  <a:srgbClr val="000000"/>
                </a:solidFill>
                <a:effectLst/>
                <a:latin typeface="Noto Sans" panose="020B0502040504020204" pitchFamily="34" charset="0"/>
              </a:rPr>
              <a:t>2020-01 | </a:t>
            </a:r>
            <a:r>
              <a:rPr lang="es-ES" sz="1200" b="0" i="0" dirty="0" err="1">
                <a:solidFill>
                  <a:srgbClr val="000000"/>
                </a:solidFill>
                <a:effectLst/>
                <a:latin typeface="Noto Sans" panose="020B0502040504020204" pitchFamily="34" charset="0"/>
              </a:rPr>
              <a:t>Journal</a:t>
            </a:r>
            <a:r>
              <a:rPr lang="es-ES" sz="1200" b="0" i="0" dirty="0">
                <a:solidFill>
                  <a:srgbClr val="000000"/>
                </a:solidFill>
                <a:effectLst/>
                <a:latin typeface="Noto Sans" panose="020B0502040504020204" pitchFamily="34" charset="0"/>
              </a:rPr>
              <a:t> </a:t>
            </a:r>
            <a:r>
              <a:rPr lang="es-ES" sz="1200" b="0" i="0" dirty="0" err="1">
                <a:solidFill>
                  <a:srgbClr val="000000"/>
                </a:solidFill>
                <a:effectLst/>
                <a:latin typeface="Noto Sans" panose="020B0502040504020204" pitchFamily="34" charset="0"/>
              </a:rPr>
              <a:t>article</a:t>
            </a:r>
            <a:endParaRPr lang="es-ES" sz="1200" b="0" i="0" dirty="0">
              <a:solidFill>
                <a:srgbClr val="000000"/>
              </a:solidFill>
              <a:effectLst/>
              <a:latin typeface="Noto Sans" panose="020B0502040504020204" pitchFamily="34" charset="0"/>
            </a:endParaRPr>
          </a:p>
          <a:p>
            <a:pPr algn="l"/>
            <a:r>
              <a:rPr lang="es-ES" sz="1200" b="0" i="0" dirty="0">
                <a:solidFill>
                  <a:srgbClr val="000000"/>
                </a:solidFill>
                <a:effectLst/>
                <a:latin typeface="Noto Sans" panose="020B0502040504020204" pitchFamily="34" charset="0"/>
              </a:rPr>
              <a:t>DOI: </a:t>
            </a:r>
            <a:r>
              <a:rPr lang="es-ES" sz="1200" b="0" i="0" u="sng" dirty="0">
                <a:solidFill>
                  <a:srgbClr val="085C77"/>
                </a:solidFill>
                <a:effectLst/>
                <a:latin typeface="Noto Sans" panose="020B0502040504020204" pitchFamily="34" charset="0"/>
                <a:hlinkClick r:id="rId4"/>
              </a:rPr>
              <a:t>10.1016/j.matdes.2019.108337</a:t>
            </a:r>
            <a:endParaRPr lang="es-ES" sz="1200" b="0" i="0" dirty="0">
              <a:solidFill>
                <a:srgbClr val="000000"/>
              </a:solidFill>
              <a:effectLst/>
              <a:latin typeface="Noto Sans" panose="020B0502040504020204" pitchFamily="34" charset="0"/>
            </a:endParaRPr>
          </a:p>
          <a:p>
            <a:pPr algn="l"/>
            <a:r>
              <a:rPr lang="es-ES" sz="1200" b="0" i="0" cap="all" dirty="0" err="1">
                <a:solidFill>
                  <a:srgbClr val="000000"/>
                </a:solidFill>
                <a:effectLst/>
                <a:latin typeface="Noto Sans" panose="020B0502040504020204" pitchFamily="34" charset="0"/>
              </a:rPr>
              <a:t>Contributors</a:t>
            </a:r>
            <a:r>
              <a:rPr lang="es-ES" sz="1200" b="0" i="0" dirty="0">
                <a:solidFill>
                  <a:srgbClr val="000000"/>
                </a:solidFill>
                <a:effectLst/>
                <a:latin typeface="Noto Sans" panose="020B0502040504020204" pitchFamily="34" charset="0"/>
              </a:rPr>
              <a:t>: Asunción Fernández; Dirk Hufschmidt; Julien L. Colaux; Jose Javier Valiente-</a:t>
            </a:r>
            <a:r>
              <a:rPr lang="es-ES" sz="1200" b="0" i="0" dirty="0" err="1">
                <a:solidFill>
                  <a:srgbClr val="000000"/>
                </a:solidFill>
                <a:effectLst/>
                <a:latin typeface="Noto Sans" panose="020B0502040504020204" pitchFamily="34" charset="0"/>
              </a:rPr>
              <a:t>Dobón</a:t>
            </a:r>
            <a:r>
              <a:rPr lang="es-ES" sz="1200" b="0" i="0" dirty="0">
                <a:solidFill>
                  <a:srgbClr val="000000"/>
                </a:solidFill>
                <a:effectLst/>
                <a:latin typeface="Noto Sans" panose="020B0502040504020204" pitchFamily="34" charset="0"/>
              </a:rPr>
              <a:t>; Vanda Godinho; Maria C. Jiménez de Haro; David Feria; Andrés Gadea; Stéphane Lucas</a:t>
            </a:r>
          </a:p>
        </p:txBody>
      </p:sp>
    </p:spTree>
    <p:extLst>
      <p:ext uri="{BB962C8B-B14F-4D97-AF65-F5344CB8AC3E}">
        <p14:creationId xmlns:p14="http://schemas.microsoft.com/office/powerpoint/2010/main" val="3258913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F503D10B-25BA-4058-BBB1-2E6F15423371}"/>
              </a:ext>
            </a:extLst>
          </p:cNvPr>
          <p:cNvSpPr txBox="1"/>
          <p:nvPr/>
        </p:nvSpPr>
        <p:spPr>
          <a:xfrm>
            <a:off x="515814" y="394001"/>
            <a:ext cx="8049847" cy="2308324"/>
          </a:xfrm>
          <a:prstGeom prst="rect">
            <a:avLst/>
          </a:prstGeom>
          <a:noFill/>
        </p:spPr>
        <p:txBody>
          <a:bodyPr wrap="square">
            <a:spAutoFit/>
          </a:bodyPr>
          <a:lstStyle/>
          <a:p>
            <a:r>
              <a:rPr lang="en-US" b="1" dirty="0">
                <a:solidFill>
                  <a:schemeClr val="accent2">
                    <a:lumMod val="75000"/>
                  </a:schemeClr>
                </a:solidFill>
                <a:latin typeface="Calibri" panose="020F0502020204030204" pitchFamily="34" charset="0"/>
                <a:ea typeface="Calibri" panose="020F0502020204030204" pitchFamily="34" charset="0"/>
              </a:rPr>
              <a:t>1</a:t>
            </a:r>
            <a:r>
              <a:rPr lang="en-US" b="1" baseline="30000" dirty="0">
                <a:solidFill>
                  <a:schemeClr val="accent2">
                    <a:lumMod val="75000"/>
                  </a:schemeClr>
                </a:solidFill>
                <a:latin typeface="Calibri" panose="020F0502020204030204" pitchFamily="34" charset="0"/>
                <a:ea typeface="Calibri" panose="020F0502020204030204" pitchFamily="34" charset="0"/>
              </a:rPr>
              <a:t>st</a:t>
            </a:r>
            <a:r>
              <a:rPr lang="en-US" b="1" dirty="0">
                <a:solidFill>
                  <a:schemeClr val="accent2">
                    <a:lumMod val="75000"/>
                  </a:schemeClr>
                </a:solidFill>
                <a:latin typeface="Calibri" panose="020F0502020204030204" pitchFamily="34" charset="0"/>
                <a:ea typeface="Calibri" panose="020F0502020204030204" pitchFamily="34" charset="0"/>
              </a:rPr>
              <a:t> objective</a:t>
            </a:r>
            <a:r>
              <a:rPr lang="en-US" dirty="0">
                <a:latin typeface="Calibri" panose="020F0502020204030204" pitchFamily="34" charset="0"/>
                <a:ea typeface="Calibri" panose="020F0502020204030204" pitchFamily="34" charset="0"/>
              </a:rPr>
              <a:t>: </a:t>
            </a:r>
            <a:r>
              <a:rPr lang="en-US" dirty="0">
                <a:highlight>
                  <a:srgbClr val="F3ECE6"/>
                </a:highlight>
                <a:latin typeface="Calibri" panose="020F0502020204030204" pitchFamily="34" charset="0"/>
                <a:ea typeface="Calibri" panose="020F0502020204030204" pitchFamily="34" charset="0"/>
              </a:rPr>
              <a:t>To improve the efficiency of Silicon based solar cells. </a:t>
            </a:r>
          </a:p>
          <a:p>
            <a:r>
              <a:rPr lang="en-US" b="1" dirty="0">
                <a:highlight>
                  <a:srgbClr val="F3ECE6"/>
                </a:highlight>
                <a:latin typeface="Calibri" panose="020F0502020204030204" pitchFamily="34" charset="0"/>
                <a:ea typeface="Calibri" panose="020F0502020204030204" pitchFamily="34" charset="0"/>
              </a:rPr>
              <a:t>Our goal</a:t>
            </a:r>
            <a:r>
              <a:rPr lang="en-US" dirty="0">
                <a:highlight>
                  <a:srgbClr val="F3ECE6"/>
                </a:highlight>
                <a:latin typeface="Calibri" panose="020F0502020204030204" pitchFamily="34" charset="0"/>
                <a:ea typeface="Calibri" panose="020F0502020204030204" pitchFamily="34" charset="0"/>
              </a:rPr>
              <a:t>: To develop </a:t>
            </a:r>
            <a:r>
              <a:rPr lang="en-US" dirty="0">
                <a:effectLst/>
                <a:highlight>
                  <a:srgbClr val="F3ECE6"/>
                </a:highlight>
                <a:latin typeface="Calibri" panose="020F0502020204030204" pitchFamily="34" charset="0"/>
                <a:ea typeface="Calibri" panose="020F0502020204030204" pitchFamily="34" charset="0"/>
              </a:rPr>
              <a:t>antireflective coatings based on porous silicon deposited onto silicon wafers. The porosity would reduce the refractive index </a:t>
            </a:r>
          </a:p>
          <a:p>
            <a:r>
              <a:rPr lang="en-US" b="1" dirty="0">
                <a:solidFill>
                  <a:schemeClr val="accent2">
                    <a:lumMod val="75000"/>
                  </a:schemeClr>
                </a:solidFill>
                <a:effectLst/>
                <a:latin typeface="Calibri" panose="020F0502020204030204" pitchFamily="34" charset="0"/>
                <a:ea typeface="Calibri" panose="020F0502020204030204" pitchFamily="34" charset="0"/>
              </a:rPr>
              <a:t>1</a:t>
            </a:r>
            <a:r>
              <a:rPr lang="en-US" b="1" baseline="30000" dirty="0">
                <a:solidFill>
                  <a:schemeClr val="accent2">
                    <a:lumMod val="75000"/>
                  </a:schemeClr>
                </a:solidFill>
                <a:effectLst/>
                <a:latin typeface="Calibri" panose="020F0502020204030204" pitchFamily="34" charset="0"/>
                <a:ea typeface="Calibri" panose="020F0502020204030204" pitchFamily="34" charset="0"/>
              </a:rPr>
              <a:t>st</a:t>
            </a:r>
            <a:r>
              <a:rPr lang="en-US" b="1" dirty="0">
                <a:solidFill>
                  <a:schemeClr val="accent2">
                    <a:lumMod val="75000"/>
                  </a:schemeClr>
                </a:solidFill>
                <a:effectLst/>
                <a:latin typeface="Calibri" panose="020F0502020204030204" pitchFamily="34" charset="0"/>
                <a:ea typeface="Calibri" panose="020F0502020204030204" pitchFamily="34" charset="0"/>
              </a:rPr>
              <a:t> results</a:t>
            </a:r>
            <a:r>
              <a:rPr lang="en-US" dirty="0">
                <a:effectLst/>
                <a:latin typeface="Calibri" panose="020F0502020204030204" pitchFamily="34" charset="0"/>
                <a:ea typeface="Calibri" panose="020F0502020204030204" pitchFamily="34" charset="0"/>
              </a:rPr>
              <a:t>: </a:t>
            </a:r>
            <a:r>
              <a:rPr lang="en-US" dirty="0">
                <a:highlight>
                  <a:srgbClr val="F3ECE6"/>
                </a:highlight>
                <a:latin typeface="Calibri" panose="020F0502020204030204" pitchFamily="34" charset="0"/>
                <a:ea typeface="Calibri" panose="020F0502020204030204" pitchFamily="34" charset="0"/>
              </a:rPr>
              <a:t>We found that </a:t>
            </a:r>
            <a:r>
              <a:rPr lang="en-US" dirty="0">
                <a:highlight>
                  <a:srgbClr val="FFFF00"/>
                </a:highlight>
                <a:latin typeface="Calibri" panose="020F0502020204030204" pitchFamily="34" charset="0"/>
                <a:ea typeface="Calibri" panose="020F0502020204030204" pitchFamily="34" charset="0"/>
              </a:rPr>
              <a:t>nano-porous silicon </a:t>
            </a:r>
            <a:r>
              <a:rPr lang="en-US" dirty="0">
                <a:effectLst/>
                <a:highlight>
                  <a:srgbClr val="FFFF00"/>
                </a:highlight>
                <a:latin typeface="Calibri" panose="020F0502020204030204" pitchFamily="34" charset="0"/>
                <a:ea typeface="Calibri" panose="020F0502020204030204" pitchFamily="34" charset="0"/>
              </a:rPr>
              <a:t>films can be obtained by magnetron sputtering (MS) deposition in helium plasma</a:t>
            </a:r>
            <a:r>
              <a:rPr lang="en-US" dirty="0">
                <a:effectLst/>
                <a:highlight>
                  <a:srgbClr val="F3ECE6"/>
                </a:highlight>
                <a:latin typeface="Calibri" panose="020F0502020204030204" pitchFamily="34" charset="0"/>
                <a:ea typeface="Calibri" panose="020F0502020204030204" pitchFamily="34" charset="0"/>
              </a:rPr>
              <a:t>. The required reduction of refractive index was achieved.</a:t>
            </a:r>
          </a:p>
          <a:p>
            <a:endParaRPr lang="en-US" dirty="0">
              <a:highlight>
                <a:srgbClr val="F3ECE6"/>
              </a:highlight>
              <a:latin typeface="Calibri" panose="020F0502020204030204" pitchFamily="34" charset="0"/>
              <a:ea typeface="Calibri" panose="020F0502020204030204" pitchFamily="34" charset="0"/>
            </a:endParaRPr>
          </a:p>
          <a:p>
            <a:r>
              <a:rPr lang="en-US" dirty="0">
                <a:solidFill>
                  <a:srgbClr val="C00000"/>
                </a:solidFill>
                <a:highlight>
                  <a:srgbClr val="F3ECE6"/>
                </a:highlight>
                <a:latin typeface="Calibri" panose="020F0502020204030204" pitchFamily="34" charset="0"/>
                <a:ea typeface="Calibri" panose="020F0502020204030204" pitchFamily="34" charset="0"/>
              </a:rPr>
              <a:t>Two deposition conditions during magnetron sputtering deposition of Si:  </a:t>
            </a:r>
            <a:endParaRPr lang="es-ES" dirty="0">
              <a:solidFill>
                <a:srgbClr val="C00000"/>
              </a:solidFill>
              <a:highlight>
                <a:srgbClr val="F3ECE6"/>
              </a:highlight>
            </a:endParaRPr>
          </a:p>
        </p:txBody>
      </p:sp>
      <p:pic>
        <p:nvPicPr>
          <p:cNvPr id="12" name="Imagen 11">
            <a:extLst>
              <a:ext uri="{FF2B5EF4-FFF2-40B4-BE49-F238E27FC236}">
                <a16:creationId xmlns:a16="http://schemas.microsoft.com/office/drawing/2014/main" id="{1E99B142-BECD-44B2-8D4C-ECEE92BD00F3}"/>
              </a:ext>
            </a:extLst>
          </p:cNvPr>
          <p:cNvPicPr>
            <a:picLocks noChangeAspect="1"/>
          </p:cNvPicPr>
          <p:nvPr/>
        </p:nvPicPr>
        <p:blipFill>
          <a:blip r:embed="rId2"/>
          <a:stretch>
            <a:fillRect/>
          </a:stretch>
        </p:blipFill>
        <p:spPr>
          <a:xfrm>
            <a:off x="4669069" y="2758764"/>
            <a:ext cx="4239002" cy="3552310"/>
          </a:xfrm>
          <a:prstGeom prst="rect">
            <a:avLst/>
          </a:prstGeom>
        </p:spPr>
      </p:pic>
      <p:grpSp>
        <p:nvGrpSpPr>
          <p:cNvPr id="13" name="Grupo 12">
            <a:extLst>
              <a:ext uri="{FF2B5EF4-FFF2-40B4-BE49-F238E27FC236}">
                <a16:creationId xmlns:a16="http://schemas.microsoft.com/office/drawing/2014/main" id="{26C0CE97-7788-49E5-A211-0554A116C53E}"/>
              </a:ext>
            </a:extLst>
          </p:cNvPr>
          <p:cNvGrpSpPr/>
          <p:nvPr/>
        </p:nvGrpSpPr>
        <p:grpSpPr>
          <a:xfrm>
            <a:off x="293700" y="2759777"/>
            <a:ext cx="4391179" cy="3535666"/>
            <a:chOff x="1109342" y="2490297"/>
            <a:chExt cx="4391179" cy="3535666"/>
          </a:xfrm>
        </p:grpSpPr>
        <p:pic>
          <p:nvPicPr>
            <p:cNvPr id="14" name="Picture 6" descr="C:\Users\jaimech\Desktop\JAIME\INVESTIGACIÓN\SEVILLA\SEM\19\19.1_Si_Ar_5_150_120-8E-3_-100\19.1  Thickness\19_1_Si_150_Ar_83-3_5cm_q01.jpg">
              <a:extLst>
                <a:ext uri="{FF2B5EF4-FFF2-40B4-BE49-F238E27FC236}">
                  <a16:creationId xmlns:a16="http://schemas.microsoft.com/office/drawing/2014/main" id="{5992C85A-D386-4F8A-A25B-AB1AAFFBF5F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1109342" y="2490297"/>
              <a:ext cx="4391179" cy="3535666"/>
            </a:xfrm>
            <a:prstGeom prst="rect">
              <a:avLst/>
            </a:prstGeom>
            <a:noFill/>
            <a:ln w="9525">
              <a:noFill/>
              <a:miter lim="800000"/>
              <a:headEnd/>
              <a:tailEnd/>
            </a:ln>
          </p:spPr>
        </p:pic>
        <p:sp>
          <p:nvSpPr>
            <p:cNvPr id="15" name="23 CuadroTexto">
              <a:extLst>
                <a:ext uri="{FF2B5EF4-FFF2-40B4-BE49-F238E27FC236}">
                  <a16:creationId xmlns:a16="http://schemas.microsoft.com/office/drawing/2014/main" id="{80B4C06C-40C6-430A-99A2-57F5111E05E5}"/>
                </a:ext>
              </a:extLst>
            </p:cNvPr>
            <p:cNvSpPr txBox="1"/>
            <p:nvPr/>
          </p:nvSpPr>
          <p:spPr>
            <a:xfrm>
              <a:off x="4125311" y="3682897"/>
              <a:ext cx="1327402" cy="369332"/>
            </a:xfrm>
            <a:prstGeom prst="rect">
              <a:avLst/>
            </a:prstGeom>
            <a:solidFill>
              <a:schemeClr val="bg1">
                <a:lumMod val="95000"/>
              </a:schemeClr>
            </a:solidFill>
          </p:spPr>
          <p:txBody>
            <a:bodyPr wrap="square" rtlCol="0">
              <a:spAutoFit/>
            </a:bodyPr>
            <a:lstStyle/>
            <a:p>
              <a:r>
                <a:rPr lang="es-ES" dirty="0">
                  <a:solidFill>
                    <a:srgbClr val="C00000"/>
                  </a:solidFill>
                  <a:effectLst>
                    <a:outerShdw blurRad="38100" dist="38100" dir="2700000" algn="tl">
                      <a:srgbClr val="000000">
                        <a:alpha val="43137"/>
                      </a:srgbClr>
                    </a:outerShdw>
                  </a:effectLst>
                </a:rPr>
                <a:t>n</a:t>
              </a:r>
              <a:r>
                <a:rPr lang="es-ES" baseline="-25000" dirty="0">
                  <a:solidFill>
                    <a:srgbClr val="C00000"/>
                  </a:solidFill>
                  <a:effectLst>
                    <a:outerShdw blurRad="38100" dist="38100" dir="2700000" algn="tl">
                      <a:srgbClr val="000000">
                        <a:alpha val="43137"/>
                      </a:srgbClr>
                    </a:outerShdw>
                  </a:effectLst>
                </a:rPr>
                <a:t>500nm</a:t>
              </a:r>
              <a:r>
                <a:rPr lang="es-ES" dirty="0">
                  <a:solidFill>
                    <a:srgbClr val="C00000"/>
                  </a:solidFill>
                  <a:effectLst>
                    <a:outerShdw blurRad="38100" dist="38100" dir="2700000" algn="tl">
                      <a:srgbClr val="000000">
                        <a:alpha val="43137"/>
                      </a:srgbClr>
                    </a:outerShdw>
                  </a:effectLst>
                </a:rPr>
                <a:t>= 4.75</a:t>
              </a:r>
            </a:p>
          </p:txBody>
        </p:sp>
        <p:sp>
          <p:nvSpPr>
            <p:cNvPr id="16" name="CuadroTexto 15">
              <a:extLst>
                <a:ext uri="{FF2B5EF4-FFF2-40B4-BE49-F238E27FC236}">
                  <a16:creationId xmlns:a16="http://schemas.microsoft.com/office/drawing/2014/main" id="{0792F1FC-E754-4BB8-9398-215F7FBCE186}"/>
                </a:ext>
              </a:extLst>
            </p:cNvPr>
            <p:cNvSpPr txBox="1"/>
            <p:nvPr/>
          </p:nvSpPr>
          <p:spPr>
            <a:xfrm>
              <a:off x="1109343" y="4806168"/>
              <a:ext cx="4269482" cy="584775"/>
            </a:xfrm>
            <a:prstGeom prst="rect">
              <a:avLst/>
            </a:prstGeom>
            <a:solidFill>
              <a:schemeClr val="bg1">
                <a:alpha val="16000"/>
              </a:schemeClr>
            </a:solidFill>
          </p:spPr>
          <p:txBody>
            <a:bodyPr wrap="square" rtlCol="0">
              <a:spAutoFit/>
            </a:bodyPr>
            <a:lstStyle/>
            <a:p>
              <a:r>
                <a:rPr lang="es-ES" sz="1600" b="1" dirty="0">
                  <a:solidFill>
                    <a:schemeClr val="bg1"/>
                  </a:solidFill>
                </a:rPr>
                <a:t>150W </a:t>
              </a:r>
              <a:r>
                <a:rPr lang="es-ES" sz="1600" b="1" dirty="0" err="1">
                  <a:solidFill>
                    <a:schemeClr val="bg1"/>
                  </a:solidFill>
                </a:rPr>
                <a:t>rf</a:t>
              </a:r>
              <a:r>
                <a:rPr lang="es-ES" sz="1600" b="1" dirty="0">
                  <a:solidFill>
                    <a:schemeClr val="bg1"/>
                  </a:solidFill>
                </a:rPr>
                <a:t> </a:t>
              </a:r>
              <a:r>
                <a:rPr lang="es-ES" sz="1600" b="1" dirty="0" err="1">
                  <a:solidFill>
                    <a:schemeClr val="bg1"/>
                  </a:solidFill>
                </a:rPr>
                <a:t>magnetron</a:t>
              </a:r>
              <a:r>
                <a:rPr lang="es-ES" sz="1600" b="1" dirty="0">
                  <a:solidFill>
                    <a:schemeClr val="bg1"/>
                  </a:solidFill>
                </a:rPr>
                <a:t> </a:t>
              </a:r>
              <a:r>
                <a:rPr lang="es-ES" sz="1600" b="1" dirty="0" err="1">
                  <a:solidFill>
                    <a:schemeClr val="bg1"/>
                  </a:solidFill>
                </a:rPr>
                <a:t>sputtering</a:t>
              </a:r>
              <a:endParaRPr lang="es-ES" sz="1600" b="1" dirty="0">
                <a:solidFill>
                  <a:schemeClr val="bg1"/>
                </a:solidFill>
              </a:endParaRPr>
            </a:p>
            <a:p>
              <a:r>
                <a:rPr lang="es-ES" sz="1600" b="1" dirty="0">
                  <a:solidFill>
                    <a:schemeClr val="bg1"/>
                  </a:solidFill>
                </a:rPr>
                <a:t>Si target, Ar gas </a:t>
              </a:r>
              <a:r>
                <a:rPr lang="es-ES" sz="1600" b="1" dirty="0" err="1">
                  <a:solidFill>
                    <a:schemeClr val="bg1"/>
                  </a:solidFill>
                </a:rPr>
                <a:t>phase</a:t>
              </a:r>
              <a:r>
                <a:rPr lang="es-ES" sz="1600" b="1" dirty="0">
                  <a:solidFill>
                    <a:schemeClr val="bg1"/>
                  </a:solidFill>
                </a:rPr>
                <a:t> 1.5 </a:t>
              </a:r>
              <a:r>
                <a:rPr lang="es-ES" sz="1600" b="1" dirty="0" err="1">
                  <a:solidFill>
                    <a:schemeClr val="bg1"/>
                  </a:solidFill>
                </a:rPr>
                <a:t>Pa</a:t>
              </a:r>
              <a:r>
                <a:rPr lang="es-ES" sz="1600" b="1" dirty="0">
                  <a:solidFill>
                    <a:schemeClr val="bg1"/>
                  </a:solidFill>
                </a:rPr>
                <a:t> +  </a:t>
              </a:r>
              <a:r>
                <a:rPr lang="es-ES" sz="1600" b="1" dirty="0" err="1">
                  <a:solidFill>
                    <a:schemeClr val="bg1"/>
                  </a:solidFill>
                </a:rPr>
                <a:t>substrate</a:t>
              </a:r>
              <a:r>
                <a:rPr lang="es-ES" sz="1600" b="1" dirty="0">
                  <a:solidFill>
                    <a:schemeClr val="bg1"/>
                  </a:solidFill>
                </a:rPr>
                <a:t> </a:t>
              </a:r>
              <a:r>
                <a:rPr lang="es-ES" sz="1600" b="1" dirty="0" err="1">
                  <a:solidFill>
                    <a:schemeClr val="bg1"/>
                  </a:solidFill>
                </a:rPr>
                <a:t>biass</a:t>
              </a:r>
              <a:r>
                <a:rPr lang="es-ES" sz="1600" b="1" dirty="0">
                  <a:solidFill>
                    <a:schemeClr val="bg1"/>
                  </a:solidFill>
                </a:rPr>
                <a:t> </a:t>
              </a:r>
              <a:r>
                <a:rPr lang="es-ES" sz="1600" b="1" dirty="0">
                  <a:solidFill>
                    <a:schemeClr val="accent1">
                      <a:lumMod val="20000"/>
                      <a:lumOff val="80000"/>
                    </a:schemeClr>
                  </a:solidFill>
                </a:rPr>
                <a:t> </a:t>
              </a:r>
            </a:p>
          </p:txBody>
        </p:sp>
        <p:sp>
          <p:nvSpPr>
            <p:cNvPr id="17" name="23 CuadroTexto">
              <a:extLst>
                <a:ext uri="{FF2B5EF4-FFF2-40B4-BE49-F238E27FC236}">
                  <a16:creationId xmlns:a16="http://schemas.microsoft.com/office/drawing/2014/main" id="{49CDA0DC-DA36-4137-9215-2236037FA164}"/>
                </a:ext>
              </a:extLst>
            </p:cNvPr>
            <p:cNvSpPr txBox="1"/>
            <p:nvPr/>
          </p:nvSpPr>
          <p:spPr>
            <a:xfrm>
              <a:off x="4271742" y="3210125"/>
              <a:ext cx="1180971" cy="369332"/>
            </a:xfrm>
            <a:prstGeom prst="rect">
              <a:avLst/>
            </a:prstGeom>
            <a:solidFill>
              <a:schemeClr val="bg1">
                <a:lumMod val="95000"/>
              </a:schemeClr>
            </a:solidFill>
          </p:spPr>
          <p:txBody>
            <a:bodyPr wrap="square" rtlCol="0">
              <a:spAutoFit/>
            </a:bodyPr>
            <a:lstStyle/>
            <a:p>
              <a:r>
                <a:rPr lang="es-ES" dirty="0">
                  <a:solidFill>
                    <a:srgbClr val="C00000"/>
                  </a:solidFill>
                  <a:effectLst>
                    <a:outerShdw blurRad="38100" dist="38100" dir="2700000" algn="tl">
                      <a:srgbClr val="000000">
                        <a:alpha val="43137"/>
                      </a:srgbClr>
                    </a:outerShdw>
                  </a:effectLst>
                </a:rPr>
                <a:t>Ar + </a:t>
              </a:r>
              <a:r>
                <a:rPr lang="es-ES" dirty="0" err="1">
                  <a:solidFill>
                    <a:srgbClr val="C00000"/>
                  </a:solidFill>
                  <a:effectLst>
                    <a:outerShdw blurRad="38100" dist="38100" dir="2700000" algn="tl">
                      <a:srgbClr val="000000">
                        <a:alpha val="43137"/>
                      </a:srgbClr>
                    </a:outerShdw>
                  </a:effectLst>
                </a:rPr>
                <a:t>biass</a:t>
              </a:r>
              <a:endParaRPr lang="es-ES" dirty="0">
                <a:solidFill>
                  <a:srgbClr val="C0000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950904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4 Imagen" descr="dispositivo expereimental.jpg">
            <a:extLst>
              <a:ext uri="{FF2B5EF4-FFF2-40B4-BE49-F238E27FC236}">
                <a16:creationId xmlns:a16="http://schemas.microsoft.com/office/drawing/2014/main" id="{10FC9BAE-FA40-4254-86A2-19F812FB2162}"/>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7334140" y="292593"/>
            <a:ext cx="1692522" cy="1613010"/>
          </a:xfrm>
          <a:prstGeom prst="rect">
            <a:avLst/>
          </a:prstGeom>
        </p:spPr>
      </p:pic>
      <p:grpSp>
        <p:nvGrpSpPr>
          <p:cNvPr id="5" name="Grupo 4">
            <a:extLst>
              <a:ext uri="{FF2B5EF4-FFF2-40B4-BE49-F238E27FC236}">
                <a16:creationId xmlns:a16="http://schemas.microsoft.com/office/drawing/2014/main" id="{81728300-391A-44EB-9BE2-78F879BF62BD}"/>
              </a:ext>
            </a:extLst>
          </p:cNvPr>
          <p:cNvGrpSpPr/>
          <p:nvPr/>
        </p:nvGrpSpPr>
        <p:grpSpPr>
          <a:xfrm>
            <a:off x="242378" y="241941"/>
            <a:ext cx="7541127" cy="1470027"/>
            <a:chOff x="247424" y="244275"/>
            <a:chExt cx="7541127" cy="1470027"/>
          </a:xfrm>
        </p:grpSpPr>
        <p:grpSp>
          <p:nvGrpSpPr>
            <p:cNvPr id="15" name="Group 4">
              <a:extLst>
                <a:ext uri="{FF2B5EF4-FFF2-40B4-BE49-F238E27FC236}">
                  <a16:creationId xmlns:a16="http://schemas.microsoft.com/office/drawing/2014/main" id="{BC747D20-350E-4EB6-A852-5B719AA00E3A}"/>
                </a:ext>
              </a:extLst>
            </p:cNvPr>
            <p:cNvGrpSpPr>
              <a:grpSpLocks/>
            </p:cNvGrpSpPr>
            <p:nvPr/>
          </p:nvGrpSpPr>
          <p:grpSpPr bwMode="auto">
            <a:xfrm>
              <a:off x="261446" y="244275"/>
              <a:ext cx="7044789" cy="468058"/>
              <a:chOff x="204" y="136"/>
              <a:chExt cx="5443" cy="1417"/>
            </a:xfrm>
            <a:solidFill>
              <a:srgbClr val="B9CDE5"/>
            </a:solidFill>
          </p:grpSpPr>
          <p:sp>
            <p:nvSpPr>
              <p:cNvPr id="17" name="AutoShape 5">
                <a:extLst>
                  <a:ext uri="{FF2B5EF4-FFF2-40B4-BE49-F238E27FC236}">
                    <a16:creationId xmlns:a16="http://schemas.microsoft.com/office/drawing/2014/main" id="{1E4E50A8-DF77-43E7-B84D-D4763D4E050C}"/>
                  </a:ext>
                </a:extLst>
              </p:cNvPr>
              <p:cNvSpPr>
                <a:spLocks noChangeArrowheads="1"/>
              </p:cNvSpPr>
              <p:nvPr/>
            </p:nvSpPr>
            <p:spPr bwMode="auto">
              <a:xfrm>
                <a:off x="204" y="136"/>
                <a:ext cx="5443" cy="1417"/>
              </a:xfrm>
              <a:prstGeom prst="roundRect">
                <a:avLst>
                  <a:gd name="adj" fmla="val 16667"/>
                </a:avLst>
              </a:prstGeom>
              <a:grpFill/>
              <a:ln w="28575">
                <a:solidFill>
                  <a:srgbClr val="0070C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ES" altLang="es-ES"/>
              </a:p>
            </p:txBody>
          </p:sp>
          <p:sp>
            <p:nvSpPr>
              <p:cNvPr id="18" name="Text Box 6">
                <a:extLst>
                  <a:ext uri="{FF2B5EF4-FFF2-40B4-BE49-F238E27FC236}">
                    <a16:creationId xmlns:a16="http://schemas.microsoft.com/office/drawing/2014/main" id="{1271A100-2FD7-4788-9FA3-A90780FE6CEF}"/>
                  </a:ext>
                </a:extLst>
              </p:cNvPr>
              <p:cNvSpPr txBox="1">
                <a:spLocks noChangeArrowheads="1"/>
              </p:cNvSpPr>
              <p:nvPr/>
            </p:nvSpPr>
            <p:spPr bwMode="auto">
              <a:xfrm>
                <a:off x="227" y="289"/>
                <a:ext cx="5420" cy="1211"/>
              </a:xfrm>
              <a:prstGeom prst="rect">
                <a:avLst/>
              </a:prstGeom>
              <a:solidFill>
                <a:schemeClr val="accent1">
                  <a:lumMod val="20000"/>
                  <a:lumOff val="80000"/>
                </a:schemeClr>
              </a:solidFill>
              <a:ln w="9525">
                <a:noFill/>
                <a:miter lim="800000"/>
                <a:headEnd/>
                <a:tailEnd/>
              </a:ln>
              <a:effectLst/>
            </p:spPr>
            <p:txBody>
              <a:bodyPr wrap="square">
                <a:spAutoFit/>
              </a:bodyPr>
              <a:lstStyle/>
              <a:p>
                <a:pPr algn="ctr">
                  <a:defRPr/>
                </a:pPr>
                <a:r>
                  <a:rPr lang="en-GB" sz="2000" b="1" dirty="0">
                    <a:solidFill>
                      <a:srgbClr val="000099"/>
                    </a:solidFill>
                    <a:latin typeface="Calibri" pitchFamily="34" charset="0"/>
                  </a:rPr>
                  <a:t>The quantification of the coatings by P-EBS measurements</a:t>
                </a:r>
                <a:endParaRPr lang="es-ES" sz="2000" b="1" dirty="0">
                  <a:solidFill>
                    <a:srgbClr val="000099"/>
                  </a:solidFill>
                  <a:latin typeface="Calibri" pitchFamily="34" charset="0"/>
                </a:endParaRPr>
              </a:p>
            </p:txBody>
          </p:sp>
        </p:grpSp>
        <p:sp>
          <p:nvSpPr>
            <p:cNvPr id="16" name="15 Rectángulo">
              <a:extLst>
                <a:ext uri="{FF2B5EF4-FFF2-40B4-BE49-F238E27FC236}">
                  <a16:creationId xmlns:a16="http://schemas.microsoft.com/office/drawing/2014/main" id="{DB0A4CF4-1DC4-489D-9A23-584FDEE4FD9B}"/>
                </a:ext>
              </a:extLst>
            </p:cNvPr>
            <p:cNvSpPr/>
            <p:nvPr/>
          </p:nvSpPr>
          <p:spPr>
            <a:xfrm>
              <a:off x="247424" y="790972"/>
              <a:ext cx="7541127" cy="923330"/>
            </a:xfrm>
            <a:prstGeom prst="rect">
              <a:avLst/>
            </a:prstGeom>
            <a:noFill/>
            <a:ln>
              <a:noFill/>
            </a:ln>
          </p:spPr>
          <p:txBody>
            <a:bodyPr wrap="square">
              <a:spAutoFit/>
            </a:bodyPr>
            <a:lstStyle/>
            <a:p>
              <a:r>
                <a:rPr lang="en-US" b="1" dirty="0">
                  <a:solidFill>
                    <a:srgbClr val="C00000"/>
                  </a:solidFill>
                  <a:latin typeface="Calibri" panose="020F0502020204030204" pitchFamily="34" charset="0"/>
                  <a:ea typeface="Calibri" panose="020F0502020204030204" pitchFamily="34" charset="0"/>
                  <a:cs typeface="Calibri" panose="020F0502020204030204" pitchFamily="34" charset="0"/>
                </a:rPr>
                <a:t>P-EBS </a:t>
              </a:r>
              <a:r>
                <a:rPr lang="en-US" dirty="0">
                  <a:latin typeface="Calibri" panose="020F0502020204030204" pitchFamily="34" charset="0"/>
                  <a:ea typeface="Calibri" panose="020F0502020204030204" pitchFamily="34" charset="0"/>
                  <a:cs typeface="Calibri" panose="020F0502020204030204" pitchFamily="34" charset="0"/>
                </a:rPr>
                <a:t>Performed with 1.7 MeV protons and a solid state detector located at 165° scattering angle at the </a:t>
              </a:r>
              <a:r>
                <a:rPr lang="en-US" b="1" dirty="0">
                  <a:highlight>
                    <a:srgbClr val="FFFF00"/>
                  </a:highlight>
                  <a:latin typeface="Calibri" panose="020F0502020204030204" pitchFamily="34" charset="0"/>
                  <a:ea typeface="Calibri" panose="020F0502020204030204" pitchFamily="34" charset="0"/>
                  <a:cs typeface="Calibri" panose="020F0502020204030204" pitchFamily="34" charset="0"/>
                </a:rPr>
                <a:t>CNA in Seville</a:t>
              </a:r>
              <a:r>
                <a:rPr lang="en-US" dirty="0">
                  <a:latin typeface="Calibri" panose="020F0502020204030204" pitchFamily="34" charset="0"/>
                  <a:ea typeface="Calibri" panose="020F0502020204030204" pitchFamily="34" charset="0"/>
                  <a:cs typeface="Calibri" panose="020F0502020204030204" pitchFamily="34" charset="0"/>
                </a:rPr>
                <a:t>. </a:t>
              </a:r>
              <a:r>
                <a:rPr lang="en-US" b="1" dirty="0">
                  <a:solidFill>
                    <a:srgbClr val="C00000"/>
                  </a:solidFill>
                  <a:latin typeface="Calibri" panose="020F0502020204030204" pitchFamily="34" charset="0"/>
                  <a:ea typeface="Calibri" panose="020F0502020204030204" pitchFamily="34" charset="0"/>
                  <a:cs typeface="Calibri" panose="020F0502020204030204" pitchFamily="34" charset="0"/>
                </a:rPr>
                <a:t>High amount of He homogeneously distributed in depth for the Si films growth by MS with He as process gas</a:t>
              </a:r>
            </a:p>
          </p:txBody>
        </p:sp>
      </p:grpSp>
      <p:pic>
        <p:nvPicPr>
          <p:cNvPr id="8" name="Picture 4">
            <a:extLst>
              <a:ext uri="{FF2B5EF4-FFF2-40B4-BE49-F238E27FC236}">
                <a16:creationId xmlns:a16="http://schemas.microsoft.com/office/drawing/2014/main" id="{9F6B8EEB-9780-47CE-AC4A-E99CBE4DBC4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6314232" y="2043033"/>
            <a:ext cx="2016224" cy="2021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9 Rectángulo">
            <a:extLst>
              <a:ext uri="{FF2B5EF4-FFF2-40B4-BE49-F238E27FC236}">
                <a16:creationId xmlns:a16="http://schemas.microsoft.com/office/drawing/2014/main" id="{781EC611-3929-45F0-B003-A8E24D6D30D3}"/>
              </a:ext>
            </a:extLst>
          </p:cNvPr>
          <p:cNvSpPr/>
          <p:nvPr/>
        </p:nvSpPr>
        <p:spPr>
          <a:xfrm>
            <a:off x="5192873" y="4568388"/>
            <a:ext cx="3347222" cy="658861"/>
          </a:xfrm>
          <a:prstGeom prst="rect">
            <a:avLst/>
          </a:prstGeom>
          <a:solidFill>
            <a:schemeClr val="accent2">
              <a:lumMod val="20000"/>
              <a:lumOff val="80000"/>
            </a:schemeClr>
          </a:solidFill>
          <a:ln w="28575">
            <a:solidFill>
              <a:srgbClr val="C00000"/>
            </a:solidFill>
          </a:ln>
        </p:spPr>
        <p:txBody>
          <a:bodyPr wrap="square">
            <a:spAutoFit/>
          </a:bodyPr>
          <a:lstStyle/>
          <a:p>
            <a:r>
              <a:rPr lang="es-ES" dirty="0" err="1">
                <a:latin typeface="Calibri" panose="020F0502020204030204" pitchFamily="34" charset="0"/>
                <a:ea typeface="Calibri" panose="020F0502020204030204" pitchFamily="34" charset="0"/>
                <a:cs typeface="Calibri" panose="020F0502020204030204" pitchFamily="34" charset="0"/>
              </a:rPr>
              <a:t>Where</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is</a:t>
            </a:r>
            <a:r>
              <a:rPr lang="es-ES" dirty="0">
                <a:latin typeface="Calibri" panose="020F0502020204030204" pitchFamily="34" charset="0"/>
                <a:ea typeface="Calibri" panose="020F0502020204030204" pitchFamily="34" charset="0"/>
                <a:cs typeface="Calibri" panose="020F0502020204030204" pitchFamily="34" charset="0"/>
              </a:rPr>
              <a:t> He?--</a:t>
            </a:r>
            <a:r>
              <a:rPr lang="es-ES" dirty="0" err="1">
                <a:latin typeface="Calibri" panose="020F0502020204030204" pitchFamily="34" charset="0"/>
                <a:ea typeface="Calibri" panose="020F0502020204030204" pitchFamily="34" charset="0"/>
                <a:cs typeface="Calibri" panose="020F0502020204030204" pitchFamily="34" charset="0"/>
              </a:rPr>
              <a:t>Inside</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the</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pores</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Dispersed</a:t>
            </a:r>
            <a:r>
              <a:rPr lang="es-ES" dirty="0">
                <a:latin typeface="Calibri" panose="020F0502020204030204" pitchFamily="34" charset="0"/>
                <a:ea typeface="Calibri" panose="020F0502020204030204" pitchFamily="34" charset="0"/>
                <a:cs typeface="Calibri" panose="020F0502020204030204" pitchFamily="34" charset="0"/>
              </a:rPr>
              <a:t>?</a:t>
            </a:r>
          </a:p>
        </p:txBody>
      </p:sp>
      <p:sp>
        <p:nvSpPr>
          <p:cNvPr id="10" name="CuadroTexto 9">
            <a:extLst>
              <a:ext uri="{FF2B5EF4-FFF2-40B4-BE49-F238E27FC236}">
                <a16:creationId xmlns:a16="http://schemas.microsoft.com/office/drawing/2014/main" id="{B62E3C02-78B4-4128-A660-54462E60336D}"/>
              </a:ext>
            </a:extLst>
          </p:cNvPr>
          <p:cNvSpPr txBox="1"/>
          <p:nvPr/>
        </p:nvSpPr>
        <p:spPr>
          <a:xfrm>
            <a:off x="4721009" y="5365078"/>
            <a:ext cx="4132257" cy="1200329"/>
          </a:xfrm>
          <a:prstGeom prst="rect">
            <a:avLst/>
          </a:prstGeom>
          <a:noFill/>
          <a:ln>
            <a:solidFill>
              <a:schemeClr val="accent2"/>
            </a:solidFill>
          </a:ln>
        </p:spPr>
        <p:txBody>
          <a:bodyPr wrap="square">
            <a:spAutoFit/>
          </a:bodyPr>
          <a:lstStyle/>
          <a:p>
            <a:pPr algn="ctr"/>
            <a:r>
              <a:rPr lang="en-US" sz="1800" b="1" dirty="0">
                <a:solidFill>
                  <a:srgbClr val="C00000"/>
                </a:solidFill>
                <a:effectLst/>
                <a:latin typeface="Calibri" panose="020F0502020204030204" pitchFamily="34" charset="0"/>
                <a:ea typeface="Calibri" panose="020F0502020204030204" pitchFamily="34" charset="0"/>
              </a:rPr>
              <a:t>TEM-EELS </a:t>
            </a:r>
          </a:p>
          <a:p>
            <a:pPr algn="ctr"/>
            <a:r>
              <a:rPr lang="en-US" sz="1800" dirty="0">
                <a:effectLst/>
                <a:latin typeface="Calibri" panose="020F0502020204030204" pitchFamily="34" charset="0"/>
                <a:ea typeface="Calibri" panose="020F0502020204030204" pitchFamily="34" charset="0"/>
              </a:rPr>
              <a:t>(Transmission Electron Microscopy (TEM) </a:t>
            </a:r>
          </a:p>
          <a:p>
            <a:pPr algn="ctr"/>
            <a:r>
              <a:rPr lang="en-US" dirty="0">
                <a:latin typeface="Calibri" panose="020F0502020204030204" pitchFamily="34" charset="0"/>
                <a:ea typeface="Calibri" panose="020F0502020204030204" pitchFamily="34" charset="0"/>
              </a:rPr>
              <a:t>coupled to </a:t>
            </a:r>
          </a:p>
          <a:p>
            <a:pPr algn="ctr"/>
            <a:r>
              <a:rPr lang="en-US" sz="1800" dirty="0" err="1">
                <a:effectLst/>
                <a:latin typeface="Calibri" panose="020F0502020204030204" pitchFamily="34" charset="0"/>
                <a:ea typeface="Calibri" panose="020F0502020204030204" pitchFamily="34" charset="0"/>
              </a:rPr>
              <a:t>Elelectron</a:t>
            </a:r>
            <a:r>
              <a:rPr lang="en-US" sz="1800" dirty="0">
                <a:effectLst/>
                <a:latin typeface="Calibri" panose="020F0502020204030204" pitchFamily="34" charset="0"/>
                <a:ea typeface="Calibri" panose="020F0502020204030204" pitchFamily="34" charset="0"/>
              </a:rPr>
              <a:t> Energy Loss </a:t>
            </a:r>
            <a:r>
              <a:rPr lang="en-US" sz="1800" dirty="0" err="1">
                <a:effectLst/>
                <a:latin typeface="Calibri" panose="020F0502020204030204" pitchFamily="34" charset="0"/>
                <a:ea typeface="Calibri" panose="020F0502020204030204" pitchFamily="34" charset="0"/>
              </a:rPr>
              <a:t>Spectrocopy</a:t>
            </a:r>
            <a:r>
              <a:rPr lang="en-US" sz="1800" dirty="0">
                <a:effectLst/>
                <a:latin typeface="Calibri" panose="020F0502020204030204" pitchFamily="34" charset="0"/>
                <a:ea typeface="Calibri" panose="020F0502020204030204" pitchFamily="34" charset="0"/>
              </a:rPr>
              <a:t> (EELS)</a:t>
            </a:r>
          </a:p>
        </p:txBody>
      </p:sp>
      <p:graphicFrame>
        <p:nvGraphicFramePr>
          <p:cNvPr id="19" name="10 Tabla">
            <a:extLst>
              <a:ext uri="{FF2B5EF4-FFF2-40B4-BE49-F238E27FC236}">
                <a16:creationId xmlns:a16="http://schemas.microsoft.com/office/drawing/2014/main" id="{682E9AF1-6639-466E-89C1-6E7DA0BC525B}"/>
              </a:ext>
            </a:extLst>
          </p:cNvPr>
          <p:cNvGraphicFramePr>
            <a:graphicFrameLocks noGrp="1"/>
          </p:cNvGraphicFramePr>
          <p:nvPr>
            <p:extLst>
              <p:ext uri="{D42A27DB-BD31-4B8C-83A1-F6EECF244321}">
                <p14:modId xmlns:p14="http://schemas.microsoft.com/office/powerpoint/2010/main" val="3463584587"/>
              </p:ext>
            </p:extLst>
          </p:nvPr>
        </p:nvGraphicFramePr>
        <p:xfrm>
          <a:off x="219584" y="4700711"/>
          <a:ext cx="4339766" cy="1420716"/>
        </p:xfrm>
        <a:graphic>
          <a:graphicData uri="http://schemas.openxmlformats.org/drawingml/2006/table">
            <a:tbl>
              <a:tblPr firstRow="1" firstCol="1" bandRow="1">
                <a:tableStyleId>{5C22544A-7EE6-4342-B048-85BDC9FD1C3A}</a:tableStyleId>
              </a:tblPr>
              <a:tblGrid>
                <a:gridCol w="742400">
                  <a:extLst>
                    <a:ext uri="{9D8B030D-6E8A-4147-A177-3AD203B41FA5}">
                      <a16:colId xmlns:a16="http://schemas.microsoft.com/office/drawing/2014/main" val="20000"/>
                    </a:ext>
                  </a:extLst>
                </a:gridCol>
                <a:gridCol w="1135911">
                  <a:extLst>
                    <a:ext uri="{9D8B030D-6E8A-4147-A177-3AD203B41FA5}">
                      <a16:colId xmlns:a16="http://schemas.microsoft.com/office/drawing/2014/main" val="20001"/>
                    </a:ext>
                  </a:extLst>
                </a:gridCol>
                <a:gridCol w="820485">
                  <a:extLst>
                    <a:ext uri="{9D8B030D-6E8A-4147-A177-3AD203B41FA5}">
                      <a16:colId xmlns:a16="http://schemas.microsoft.com/office/drawing/2014/main" val="20002"/>
                    </a:ext>
                  </a:extLst>
                </a:gridCol>
                <a:gridCol w="820485">
                  <a:extLst>
                    <a:ext uri="{9D8B030D-6E8A-4147-A177-3AD203B41FA5}">
                      <a16:colId xmlns:a16="http://schemas.microsoft.com/office/drawing/2014/main" val="20003"/>
                    </a:ext>
                  </a:extLst>
                </a:gridCol>
                <a:gridCol w="820485">
                  <a:extLst>
                    <a:ext uri="{9D8B030D-6E8A-4147-A177-3AD203B41FA5}">
                      <a16:colId xmlns:a16="http://schemas.microsoft.com/office/drawing/2014/main" val="20004"/>
                    </a:ext>
                  </a:extLst>
                </a:gridCol>
              </a:tblGrid>
              <a:tr h="810176">
                <a:tc>
                  <a:txBody>
                    <a:bodyPr/>
                    <a:lstStyle/>
                    <a:p>
                      <a:pPr algn="ctr">
                        <a:lnSpc>
                          <a:spcPct val="115000"/>
                        </a:lnSpc>
                        <a:spcBef>
                          <a:spcPts val="200"/>
                        </a:spcBef>
                        <a:spcAft>
                          <a:spcPts val="200"/>
                        </a:spcAft>
                      </a:pPr>
                      <a:r>
                        <a:rPr lang="en-US" sz="1400" dirty="0">
                          <a:solidFill>
                            <a:schemeClr val="bg1"/>
                          </a:solidFill>
                          <a:effectLst/>
                          <a:latin typeface="Calibri" panose="020F0502020204030204" pitchFamily="34" charset="0"/>
                        </a:rPr>
                        <a:t>Sample</a:t>
                      </a:r>
                      <a:endParaRPr lang="es-ES" sz="1400" dirty="0">
                        <a:solidFill>
                          <a:schemeClr val="bg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Bef>
                          <a:spcPts val="200"/>
                        </a:spcBef>
                        <a:spcAft>
                          <a:spcPts val="200"/>
                        </a:spcAft>
                      </a:pPr>
                      <a:r>
                        <a:rPr lang="en-US" sz="1400" dirty="0">
                          <a:solidFill>
                            <a:schemeClr val="bg1"/>
                          </a:solidFill>
                          <a:effectLst/>
                          <a:latin typeface="Calibri" panose="020F0502020204030204" pitchFamily="34" charset="0"/>
                        </a:rPr>
                        <a:t>thickness</a:t>
                      </a:r>
                      <a:endParaRPr lang="es-ES" sz="1400" dirty="0">
                        <a:solidFill>
                          <a:schemeClr val="bg1"/>
                        </a:solidFill>
                        <a:effectLst/>
                        <a:latin typeface="Calibri" panose="020F0502020204030204" pitchFamily="34" charset="0"/>
                      </a:endParaRPr>
                    </a:p>
                    <a:p>
                      <a:pPr algn="ctr">
                        <a:lnSpc>
                          <a:spcPct val="115000"/>
                        </a:lnSpc>
                        <a:spcBef>
                          <a:spcPts val="200"/>
                        </a:spcBef>
                        <a:spcAft>
                          <a:spcPts val="200"/>
                        </a:spcAft>
                      </a:pPr>
                      <a:r>
                        <a:rPr lang="en-US" sz="1400" dirty="0">
                          <a:solidFill>
                            <a:schemeClr val="bg1"/>
                          </a:solidFill>
                          <a:effectLst/>
                          <a:latin typeface="Calibri" panose="020F0502020204030204" pitchFamily="34" charset="0"/>
                        </a:rPr>
                        <a:t>(10</a:t>
                      </a:r>
                      <a:r>
                        <a:rPr lang="en-US" sz="1400" baseline="30000" dirty="0">
                          <a:solidFill>
                            <a:schemeClr val="bg1"/>
                          </a:solidFill>
                          <a:effectLst/>
                          <a:latin typeface="Calibri" panose="020F0502020204030204" pitchFamily="34" charset="0"/>
                        </a:rPr>
                        <a:t>15</a:t>
                      </a:r>
                      <a:r>
                        <a:rPr lang="en-US" sz="1400" dirty="0">
                          <a:solidFill>
                            <a:schemeClr val="bg1"/>
                          </a:solidFill>
                          <a:effectLst/>
                          <a:latin typeface="Calibri" panose="020F0502020204030204" pitchFamily="34" charset="0"/>
                        </a:rPr>
                        <a:t>at/cm</a:t>
                      </a:r>
                      <a:r>
                        <a:rPr lang="en-US" sz="1400" baseline="30000" dirty="0">
                          <a:solidFill>
                            <a:schemeClr val="bg1"/>
                          </a:solidFill>
                          <a:effectLst/>
                          <a:latin typeface="Calibri" panose="020F0502020204030204" pitchFamily="34" charset="0"/>
                        </a:rPr>
                        <a:t>2</a:t>
                      </a:r>
                      <a:r>
                        <a:rPr lang="en-US" sz="1400" dirty="0">
                          <a:solidFill>
                            <a:schemeClr val="bg1"/>
                          </a:solidFill>
                          <a:effectLst/>
                          <a:latin typeface="Calibri" panose="020F0502020204030204" pitchFamily="34" charset="0"/>
                        </a:rPr>
                        <a:t>)</a:t>
                      </a:r>
                      <a:endParaRPr lang="es-ES" sz="1400" dirty="0">
                        <a:solidFill>
                          <a:schemeClr val="bg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Bef>
                          <a:spcPts val="200"/>
                        </a:spcBef>
                        <a:spcAft>
                          <a:spcPts val="200"/>
                        </a:spcAft>
                      </a:pPr>
                      <a:r>
                        <a:rPr lang="en-US" sz="1400" dirty="0">
                          <a:solidFill>
                            <a:schemeClr val="bg1"/>
                          </a:solidFill>
                          <a:effectLst/>
                          <a:latin typeface="Calibri" panose="020F0502020204030204" pitchFamily="34" charset="0"/>
                        </a:rPr>
                        <a:t>Si</a:t>
                      </a:r>
                      <a:endParaRPr lang="es-ES" sz="1400" dirty="0">
                        <a:solidFill>
                          <a:schemeClr val="bg1"/>
                        </a:solidFill>
                        <a:effectLst/>
                        <a:latin typeface="Calibri" panose="020F0502020204030204" pitchFamily="34" charset="0"/>
                      </a:endParaRPr>
                    </a:p>
                    <a:p>
                      <a:pPr algn="ctr">
                        <a:lnSpc>
                          <a:spcPct val="115000"/>
                        </a:lnSpc>
                        <a:spcBef>
                          <a:spcPts val="200"/>
                        </a:spcBef>
                        <a:spcAft>
                          <a:spcPts val="200"/>
                        </a:spcAft>
                      </a:pPr>
                      <a:r>
                        <a:rPr lang="en-US" sz="1400" dirty="0">
                          <a:solidFill>
                            <a:schemeClr val="bg1"/>
                          </a:solidFill>
                          <a:effectLst/>
                          <a:latin typeface="Calibri" panose="020F0502020204030204" pitchFamily="34" charset="0"/>
                        </a:rPr>
                        <a:t>(%at)</a:t>
                      </a:r>
                      <a:endParaRPr lang="es-ES" sz="1400" dirty="0">
                        <a:solidFill>
                          <a:schemeClr val="bg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Bef>
                          <a:spcPts val="200"/>
                        </a:spcBef>
                        <a:spcAft>
                          <a:spcPts val="200"/>
                        </a:spcAft>
                      </a:pPr>
                      <a:r>
                        <a:rPr lang="en-US" sz="1400" dirty="0">
                          <a:solidFill>
                            <a:schemeClr val="bg1"/>
                          </a:solidFill>
                          <a:effectLst/>
                          <a:latin typeface="Calibri" panose="020F0502020204030204" pitchFamily="34" charset="0"/>
                        </a:rPr>
                        <a:t>He</a:t>
                      </a:r>
                      <a:endParaRPr lang="es-ES" sz="1400" dirty="0">
                        <a:solidFill>
                          <a:schemeClr val="bg1"/>
                        </a:solidFill>
                        <a:effectLst/>
                        <a:latin typeface="Calibri" panose="020F0502020204030204" pitchFamily="34" charset="0"/>
                      </a:endParaRPr>
                    </a:p>
                    <a:p>
                      <a:pPr algn="ctr">
                        <a:lnSpc>
                          <a:spcPct val="115000"/>
                        </a:lnSpc>
                        <a:spcBef>
                          <a:spcPts val="200"/>
                        </a:spcBef>
                        <a:spcAft>
                          <a:spcPts val="200"/>
                        </a:spcAft>
                      </a:pPr>
                      <a:r>
                        <a:rPr lang="en-US" sz="1400" dirty="0">
                          <a:solidFill>
                            <a:schemeClr val="bg1"/>
                          </a:solidFill>
                          <a:effectLst/>
                          <a:latin typeface="Calibri" panose="020F0502020204030204" pitchFamily="34" charset="0"/>
                        </a:rPr>
                        <a:t>(%at)</a:t>
                      </a:r>
                      <a:endParaRPr lang="es-ES" sz="1400" dirty="0">
                        <a:solidFill>
                          <a:schemeClr val="bg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Bef>
                          <a:spcPts val="200"/>
                        </a:spcBef>
                        <a:spcAft>
                          <a:spcPts val="200"/>
                        </a:spcAft>
                      </a:pPr>
                      <a:r>
                        <a:rPr lang="en-US" sz="1400" dirty="0" err="1">
                          <a:solidFill>
                            <a:schemeClr val="bg1"/>
                          </a:solidFill>
                          <a:effectLst/>
                          <a:latin typeface="Calibri" panose="020F0502020204030204" pitchFamily="34" charset="0"/>
                        </a:rPr>
                        <a:t>Ar</a:t>
                      </a:r>
                      <a:endParaRPr lang="es-ES" sz="1400" dirty="0">
                        <a:solidFill>
                          <a:schemeClr val="bg1"/>
                        </a:solidFill>
                        <a:effectLst/>
                        <a:latin typeface="Calibri" panose="020F0502020204030204" pitchFamily="34" charset="0"/>
                      </a:endParaRPr>
                    </a:p>
                    <a:p>
                      <a:pPr algn="ctr">
                        <a:lnSpc>
                          <a:spcPct val="115000"/>
                        </a:lnSpc>
                        <a:spcBef>
                          <a:spcPts val="200"/>
                        </a:spcBef>
                        <a:spcAft>
                          <a:spcPts val="200"/>
                        </a:spcAft>
                      </a:pPr>
                      <a:r>
                        <a:rPr lang="en-US" sz="1400" dirty="0">
                          <a:solidFill>
                            <a:schemeClr val="bg1"/>
                          </a:solidFill>
                          <a:effectLst/>
                          <a:latin typeface="Calibri" panose="020F0502020204030204" pitchFamily="34" charset="0"/>
                        </a:rPr>
                        <a:t>(%at)</a:t>
                      </a:r>
                      <a:endParaRPr lang="es-ES" sz="1400" dirty="0">
                        <a:solidFill>
                          <a:schemeClr val="bg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305270">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porous</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11000</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78.7</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21.3</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05270">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dense</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9500</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92.0</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Bef>
                          <a:spcPts val="200"/>
                        </a:spcBef>
                        <a:spcAft>
                          <a:spcPts val="200"/>
                        </a:spcAft>
                      </a:pPr>
                      <a:r>
                        <a:rPr lang="en-US" sz="1200" dirty="0">
                          <a:solidFill>
                            <a:schemeClr val="tx1"/>
                          </a:solidFill>
                          <a:effectLst/>
                          <a:latin typeface="Calibri" panose="020F0502020204030204" pitchFamily="34" charset="0"/>
                        </a:rPr>
                        <a:t>6.0</a:t>
                      </a:r>
                      <a:endParaRPr lang="es-ES" sz="1200" dirty="0">
                        <a:solidFill>
                          <a:schemeClr val="tx1"/>
                        </a:solidFill>
                        <a:effectLst/>
                        <a:latin typeface="Calibri" panose="020F0502020204030204"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7" name="Imagen 6">
            <a:extLst>
              <a:ext uri="{FF2B5EF4-FFF2-40B4-BE49-F238E27FC236}">
                <a16:creationId xmlns:a16="http://schemas.microsoft.com/office/drawing/2014/main" id="{6F4C3EA0-EB24-4609-9228-1C102A3A3926}"/>
              </a:ext>
            </a:extLst>
          </p:cNvPr>
          <p:cNvPicPr>
            <a:picLocks noChangeAspect="1"/>
          </p:cNvPicPr>
          <p:nvPr/>
        </p:nvPicPr>
        <p:blipFill>
          <a:blip r:embed="rId5"/>
          <a:stretch>
            <a:fillRect/>
          </a:stretch>
        </p:blipFill>
        <p:spPr>
          <a:xfrm>
            <a:off x="242378" y="1666086"/>
            <a:ext cx="6199571" cy="2710776"/>
          </a:xfrm>
          <a:prstGeom prst="rect">
            <a:avLst/>
          </a:prstGeom>
        </p:spPr>
      </p:pic>
    </p:spTree>
    <p:extLst>
      <p:ext uri="{BB962C8B-B14F-4D97-AF65-F5344CB8AC3E}">
        <p14:creationId xmlns:p14="http://schemas.microsoft.com/office/powerpoint/2010/main" val="2051653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2359B75-B074-43D3-805C-4320006407DE}"/>
              </a:ext>
            </a:extLst>
          </p:cNvPr>
          <p:cNvGrpSpPr>
            <a:grpSpLocks/>
          </p:cNvGrpSpPr>
          <p:nvPr/>
        </p:nvGrpSpPr>
        <p:grpSpPr bwMode="auto">
          <a:xfrm>
            <a:off x="1587694" y="193036"/>
            <a:ext cx="6213100" cy="468058"/>
            <a:chOff x="37" y="248"/>
            <a:chExt cx="5443" cy="1417"/>
          </a:xfrm>
          <a:solidFill>
            <a:schemeClr val="accent1">
              <a:lumMod val="20000"/>
              <a:lumOff val="80000"/>
            </a:schemeClr>
          </a:solidFill>
        </p:grpSpPr>
        <p:sp>
          <p:nvSpPr>
            <p:cNvPr id="34" name="AutoShape 5">
              <a:extLst>
                <a:ext uri="{FF2B5EF4-FFF2-40B4-BE49-F238E27FC236}">
                  <a16:creationId xmlns:a16="http://schemas.microsoft.com/office/drawing/2014/main" id="{2B291103-F879-4AAD-B0BD-91653A9E6374}"/>
                </a:ext>
              </a:extLst>
            </p:cNvPr>
            <p:cNvSpPr>
              <a:spLocks noChangeArrowheads="1"/>
            </p:cNvSpPr>
            <p:nvPr/>
          </p:nvSpPr>
          <p:spPr bwMode="auto">
            <a:xfrm>
              <a:off x="37" y="248"/>
              <a:ext cx="5443" cy="1417"/>
            </a:xfrm>
            <a:prstGeom prst="roundRect">
              <a:avLst>
                <a:gd name="adj" fmla="val 16667"/>
              </a:avLst>
            </a:prstGeom>
            <a:grpFill/>
            <a:ln w="28575">
              <a:solidFill>
                <a:srgbClr val="0070C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ES" altLang="es-ES"/>
            </a:p>
          </p:txBody>
        </p:sp>
        <p:sp>
          <p:nvSpPr>
            <p:cNvPr id="35" name="Text Box 6">
              <a:extLst>
                <a:ext uri="{FF2B5EF4-FFF2-40B4-BE49-F238E27FC236}">
                  <a16:creationId xmlns:a16="http://schemas.microsoft.com/office/drawing/2014/main" id="{8B501901-5871-477F-A7A5-B92AF14DADEB}"/>
                </a:ext>
              </a:extLst>
            </p:cNvPr>
            <p:cNvSpPr txBox="1">
              <a:spLocks noChangeArrowheads="1"/>
            </p:cNvSpPr>
            <p:nvPr/>
          </p:nvSpPr>
          <p:spPr bwMode="auto">
            <a:xfrm>
              <a:off x="223" y="281"/>
              <a:ext cx="5012" cy="1211"/>
            </a:xfrm>
            <a:prstGeom prst="rect">
              <a:avLst/>
            </a:prstGeom>
            <a:grpFill/>
            <a:ln w="9525">
              <a:noFill/>
              <a:miter lim="800000"/>
              <a:headEnd/>
              <a:tailEnd/>
            </a:ln>
            <a:effectLst/>
          </p:spPr>
          <p:txBody>
            <a:bodyPr wrap="square">
              <a:spAutoFit/>
            </a:bodyPr>
            <a:lstStyle/>
            <a:p>
              <a:pPr algn="ctr">
                <a:defRPr/>
              </a:pPr>
              <a:r>
                <a:rPr lang="en-GB" sz="2000" b="1" dirty="0">
                  <a:solidFill>
                    <a:srgbClr val="000099"/>
                  </a:solidFill>
                  <a:latin typeface="Calibri" pitchFamily="34" charset="0"/>
                </a:rPr>
                <a:t>TEM microscopy for Helium localization  in porous Si </a:t>
              </a:r>
              <a:endParaRPr lang="es-ES" sz="2000" b="1" dirty="0">
                <a:solidFill>
                  <a:srgbClr val="000099"/>
                </a:solidFill>
                <a:latin typeface="Calibri" pitchFamily="34" charset="0"/>
              </a:endParaRPr>
            </a:p>
          </p:txBody>
        </p:sp>
      </p:grpSp>
      <p:sp>
        <p:nvSpPr>
          <p:cNvPr id="9" name="59 CuadroTexto">
            <a:extLst>
              <a:ext uri="{FF2B5EF4-FFF2-40B4-BE49-F238E27FC236}">
                <a16:creationId xmlns:a16="http://schemas.microsoft.com/office/drawing/2014/main" id="{02FDC808-0D67-442B-A5FC-7EFFE9D23734}"/>
              </a:ext>
            </a:extLst>
          </p:cNvPr>
          <p:cNvSpPr txBox="1"/>
          <p:nvPr/>
        </p:nvSpPr>
        <p:spPr>
          <a:xfrm>
            <a:off x="300401" y="1005562"/>
            <a:ext cx="1906232" cy="1754326"/>
          </a:xfrm>
          <a:prstGeom prst="rect">
            <a:avLst/>
          </a:prstGeom>
          <a:noFill/>
        </p:spPr>
        <p:txBody>
          <a:bodyPr wrap="square" rtlCol="0">
            <a:spAutoFit/>
          </a:bodyPr>
          <a:lstStyle/>
          <a:p>
            <a:r>
              <a:rPr lang="en-US" b="1" dirty="0">
                <a:solidFill>
                  <a:srgbClr val="004898"/>
                </a:solidFill>
                <a:latin typeface="Calibri" panose="020F0502020204030204" pitchFamily="34" charset="0"/>
                <a:ea typeface="Calibri" panose="020F0502020204030204" pitchFamily="34" charset="0"/>
                <a:cs typeface="Calibri" panose="020F0502020204030204" pitchFamily="34" charset="0"/>
              </a:rPr>
              <a:t>STEM-HAADF </a:t>
            </a:r>
          </a:p>
          <a:p>
            <a:r>
              <a:rPr lang="en-US" b="1" dirty="0">
                <a:solidFill>
                  <a:srgbClr val="004898"/>
                </a:solidFill>
                <a:latin typeface="Calibri" panose="020F0502020204030204" pitchFamily="34" charset="0"/>
                <a:ea typeface="Calibri" panose="020F0502020204030204" pitchFamily="34" charset="0"/>
                <a:cs typeface="Calibri" panose="020F0502020204030204" pitchFamily="34" charset="0"/>
              </a:rPr>
              <a:t>( Z-contrast )</a:t>
            </a:r>
          </a:p>
          <a:p>
            <a:pPr algn="ctr"/>
            <a:r>
              <a:rPr lang="en-US" dirty="0">
                <a:latin typeface="Calibri" panose="020F0502020204030204" pitchFamily="34" charset="0"/>
                <a:ea typeface="Calibri" panose="020F0502020204030204" pitchFamily="34" charset="0"/>
                <a:cs typeface="Calibri" panose="020F0502020204030204" pitchFamily="34" charset="0"/>
              </a:rPr>
              <a:t>Intensity proportional</a:t>
            </a:r>
            <a:r>
              <a:rPr lang="es-ES" dirty="0">
                <a:latin typeface="Calibri" panose="020F0502020204030204" pitchFamily="34" charset="0"/>
                <a:ea typeface="Calibri" panose="020F0502020204030204" pitchFamily="34" charset="0"/>
                <a:cs typeface="Calibri" panose="020F0502020204030204" pitchFamily="34" charset="0"/>
              </a:rPr>
              <a:t> to Z</a:t>
            </a:r>
            <a:r>
              <a:rPr lang="es-ES" baseline="30000" dirty="0">
                <a:latin typeface="Calibri" panose="020F0502020204030204" pitchFamily="34" charset="0"/>
                <a:ea typeface="Calibri" panose="020F0502020204030204" pitchFamily="34" charset="0"/>
                <a:cs typeface="Calibri" panose="020F0502020204030204" pitchFamily="34" charset="0"/>
              </a:rPr>
              <a:t>2</a:t>
            </a:r>
          </a:p>
          <a:p>
            <a:r>
              <a:rPr lang="es-ES" b="1" dirty="0" err="1">
                <a:latin typeface="Calibri" panose="020F0502020204030204" pitchFamily="34" charset="0"/>
                <a:ea typeface="Calibri" panose="020F0502020204030204" pitchFamily="34" charset="0"/>
                <a:cs typeface="Calibri" panose="020F0502020204030204" pitchFamily="34" charset="0"/>
              </a:rPr>
              <a:t>Pores</a:t>
            </a:r>
            <a:r>
              <a:rPr lang="es-ES" b="1" dirty="0">
                <a:latin typeface="Calibri" panose="020F0502020204030204" pitchFamily="34" charset="0"/>
                <a:ea typeface="Calibri" panose="020F0502020204030204" pitchFamily="34" charset="0"/>
                <a:cs typeface="Calibri" panose="020F0502020204030204" pitchFamily="34" charset="0"/>
              </a:rPr>
              <a:t> are </a:t>
            </a:r>
            <a:r>
              <a:rPr lang="es-ES" b="1" dirty="0" err="1">
                <a:latin typeface="Calibri" panose="020F0502020204030204" pitchFamily="34" charset="0"/>
                <a:ea typeface="Calibri" panose="020F0502020204030204" pitchFamily="34" charset="0"/>
                <a:cs typeface="Calibri" panose="020F0502020204030204" pitchFamily="34" charset="0"/>
              </a:rPr>
              <a:t>darker</a:t>
            </a:r>
            <a:r>
              <a:rPr lang="es-ES" b="1" dirty="0">
                <a:latin typeface="Calibri" panose="020F0502020204030204" pitchFamily="34" charset="0"/>
                <a:ea typeface="Calibri" panose="020F0502020204030204" pitchFamily="34" charset="0"/>
                <a:cs typeface="Calibri" panose="020F0502020204030204" pitchFamily="34" charset="0"/>
              </a:rPr>
              <a:t> </a:t>
            </a:r>
            <a:r>
              <a:rPr lang="es-ES" b="1" dirty="0" err="1">
                <a:latin typeface="Calibri" panose="020F0502020204030204" pitchFamily="34" charset="0"/>
                <a:ea typeface="Calibri" panose="020F0502020204030204" pitchFamily="34" charset="0"/>
                <a:cs typeface="Calibri" panose="020F0502020204030204" pitchFamily="34" charset="0"/>
              </a:rPr>
              <a:t>than</a:t>
            </a:r>
            <a:r>
              <a:rPr lang="es-ES" b="1" dirty="0">
                <a:latin typeface="Calibri" panose="020F0502020204030204" pitchFamily="34" charset="0"/>
                <a:ea typeface="Calibri" panose="020F0502020204030204" pitchFamily="34" charset="0"/>
                <a:cs typeface="Calibri" panose="020F0502020204030204" pitchFamily="34" charset="0"/>
              </a:rPr>
              <a:t> </a:t>
            </a:r>
            <a:r>
              <a:rPr lang="es-ES" b="1" dirty="0" err="1">
                <a:latin typeface="Calibri" panose="020F0502020204030204" pitchFamily="34" charset="0"/>
                <a:ea typeface="Calibri" panose="020F0502020204030204" pitchFamily="34" charset="0"/>
                <a:cs typeface="Calibri" panose="020F0502020204030204" pitchFamily="34" charset="0"/>
              </a:rPr>
              <a:t>the</a:t>
            </a:r>
            <a:r>
              <a:rPr lang="es-ES" b="1" dirty="0">
                <a:latin typeface="Calibri" panose="020F0502020204030204" pitchFamily="34" charset="0"/>
                <a:ea typeface="Calibri" panose="020F0502020204030204" pitchFamily="34" charset="0"/>
                <a:cs typeface="Calibri" panose="020F0502020204030204" pitchFamily="34" charset="0"/>
              </a:rPr>
              <a:t> </a:t>
            </a:r>
            <a:r>
              <a:rPr lang="es-ES" b="1" dirty="0" err="1">
                <a:latin typeface="Calibri" panose="020F0502020204030204" pitchFamily="34" charset="0"/>
                <a:ea typeface="Calibri" panose="020F0502020204030204" pitchFamily="34" charset="0"/>
                <a:cs typeface="Calibri" panose="020F0502020204030204" pitchFamily="34" charset="0"/>
              </a:rPr>
              <a:t>matrix</a:t>
            </a:r>
            <a:endParaRPr lang="en-US" b="1" dirty="0">
              <a:latin typeface="Calibri" panose="020F0502020204030204" pitchFamily="34" charset="0"/>
              <a:ea typeface="Calibri" panose="020F0502020204030204" pitchFamily="34" charset="0"/>
              <a:cs typeface="Calibri" panose="020F0502020204030204" pitchFamily="34" charset="0"/>
            </a:endParaRPr>
          </a:p>
        </p:txBody>
      </p:sp>
      <p:pic>
        <p:nvPicPr>
          <p:cNvPr id="14" name="Picture 6" descr="C:\Users\bertrand\Documents\ICMSE - AL-NANOFUNC\Communications\Articles\article Si porous He STEM EELS ROLAND\correction ROLAND 06-2014\corrected figures\fig5\for figure\SI19_Meth2a-nHe_Iratio_corr.png">
            <a:extLst>
              <a:ext uri="{FF2B5EF4-FFF2-40B4-BE49-F238E27FC236}">
                <a16:creationId xmlns:a16="http://schemas.microsoft.com/office/drawing/2014/main" id="{743E0F9B-F9EB-4A3E-A69C-56F764B36D34}"/>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64199" y="3403739"/>
            <a:ext cx="1985610" cy="148877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C:\Users\bertrand\Documents\ICMSE - AL-NANOFUNC\Communications\Articles\article Si porous He STEM EELS ROLAND\correction ROLAND 06-2014\corrected figures\fig5\for figure\SI19_Meth2_He_energy_shift_map_Iratio_corr_40%.png">
            <a:extLst>
              <a:ext uri="{FF2B5EF4-FFF2-40B4-BE49-F238E27FC236}">
                <a16:creationId xmlns:a16="http://schemas.microsoft.com/office/drawing/2014/main" id="{721E5DDA-42B6-40A3-B515-4C3DFC0BAB8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764199" y="1029279"/>
            <a:ext cx="1985610" cy="148877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C:\Users\bertrand\Documents\ICMSE - AL-NANOFUNC\Communications\Articles\article Si porous He STEM EELS ROLAND\correction ROLAND 06-2014\corrected figures\fig5\for figure\SI19_Meth1b-nHe_Iratio_corr.png">
            <a:extLst>
              <a:ext uri="{FF2B5EF4-FFF2-40B4-BE49-F238E27FC236}">
                <a16:creationId xmlns:a16="http://schemas.microsoft.com/office/drawing/2014/main" id="{E75595A4-79D4-44B6-950C-1DC36428331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915196" y="3403739"/>
            <a:ext cx="1985610" cy="148877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bertrand\Documents\ICMSE - AL-NANOFUNC\Communications\Articles\article Si porous He STEM EELS ROLAND\correction ROLAND 06-2014\corrected figures\fig5\for figure\SI19_Meth1b_He_intensity_map.png">
            <a:extLst>
              <a:ext uri="{FF2B5EF4-FFF2-40B4-BE49-F238E27FC236}">
                <a16:creationId xmlns:a16="http://schemas.microsoft.com/office/drawing/2014/main" id="{612781D6-7FD6-476B-9D9C-EA9CC4C16E57}"/>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915196" y="1029279"/>
            <a:ext cx="1985610" cy="1488777"/>
          </a:xfrm>
          <a:prstGeom prst="rect">
            <a:avLst/>
          </a:prstGeom>
          <a:noFill/>
          <a:extLst>
            <a:ext uri="{909E8E84-426E-40DD-AFC4-6F175D3DCCD1}">
              <a14:hiddenFill xmlns:a14="http://schemas.microsoft.com/office/drawing/2010/main">
                <a:solidFill>
                  <a:srgbClr val="FFFFFF"/>
                </a:solidFill>
              </a14:hiddenFill>
            </a:ext>
          </a:extLst>
        </p:spPr>
      </p:pic>
      <p:sp>
        <p:nvSpPr>
          <p:cNvPr id="18" name="6 CuadroTexto">
            <a:extLst>
              <a:ext uri="{FF2B5EF4-FFF2-40B4-BE49-F238E27FC236}">
                <a16:creationId xmlns:a16="http://schemas.microsoft.com/office/drawing/2014/main" id="{C0A88F21-783B-4312-AED0-745445704CB4}"/>
              </a:ext>
            </a:extLst>
          </p:cNvPr>
          <p:cNvSpPr txBox="1"/>
          <p:nvPr/>
        </p:nvSpPr>
        <p:spPr>
          <a:xfrm>
            <a:off x="4998942" y="811451"/>
            <a:ext cx="1887025" cy="307777"/>
          </a:xfrm>
          <a:prstGeom prst="rect">
            <a:avLst/>
          </a:prstGeom>
          <a:noFill/>
          <a:ln w="25400">
            <a:noFill/>
          </a:ln>
        </p:spPr>
        <p:txBody>
          <a:bodyPr wrap="square" rtlCol="0">
            <a:spAutoFit/>
          </a:bodyPr>
          <a:lstStyle/>
          <a:p>
            <a:pPr algn="ctr"/>
            <a:r>
              <a:rPr lang="es-ES" sz="1400" b="1" dirty="0" err="1">
                <a:solidFill>
                  <a:srgbClr val="990099"/>
                </a:solidFill>
                <a:latin typeface="Calibri" panose="020F0502020204030204" pitchFamily="34" charset="0"/>
                <a:ea typeface="Calibri" panose="020F0502020204030204" pitchFamily="34" charset="0"/>
                <a:cs typeface="Calibri" panose="020F0502020204030204" pitchFamily="34" charset="0"/>
              </a:rPr>
              <a:t>Intensity</a:t>
            </a:r>
            <a:r>
              <a:rPr lang="es-ES" sz="1400" b="1" dirty="0">
                <a:solidFill>
                  <a:srgbClr val="990099"/>
                </a:solidFill>
                <a:latin typeface="Calibri" panose="020F0502020204030204" pitchFamily="34" charset="0"/>
                <a:ea typeface="Calibri" panose="020F0502020204030204" pitchFamily="34" charset="0"/>
                <a:cs typeface="Calibri" panose="020F0502020204030204" pitchFamily="34" charset="0"/>
              </a:rPr>
              <a:t> </a:t>
            </a:r>
            <a:r>
              <a:rPr lang="es-ES" sz="1400" b="1" dirty="0" err="1">
                <a:solidFill>
                  <a:srgbClr val="990099"/>
                </a:solidFill>
                <a:latin typeface="Calibri" panose="020F0502020204030204" pitchFamily="34" charset="0"/>
                <a:ea typeface="Calibri" panose="020F0502020204030204" pitchFamily="34" charset="0"/>
                <a:cs typeface="Calibri" panose="020F0502020204030204" pitchFamily="34" charset="0"/>
              </a:rPr>
              <a:t>map</a:t>
            </a:r>
            <a:r>
              <a:rPr lang="es-ES" sz="1400" b="1" dirty="0">
                <a:solidFill>
                  <a:srgbClr val="990099"/>
                </a:solidFill>
                <a:latin typeface="Calibri" panose="020F0502020204030204" pitchFamily="34" charset="0"/>
                <a:ea typeface="Calibri" panose="020F0502020204030204" pitchFamily="34" charset="0"/>
                <a:cs typeface="Calibri" panose="020F0502020204030204" pitchFamily="34" charset="0"/>
              </a:rPr>
              <a:t> </a:t>
            </a:r>
            <a:r>
              <a:rPr lang="es-ES" sz="1400" b="1" dirty="0" err="1">
                <a:solidFill>
                  <a:srgbClr val="990099"/>
                </a:solidFill>
                <a:latin typeface="Calibri" panose="020F0502020204030204" pitchFamily="34" charset="0"/>
                <a:ea typeface="Calibri" panose="020F0502020204030204" pitchFamily="34" charset="0"/>
                <a:cs typeface="Calibri" panose="020F0502020204030204" pitchFamily="34" charset="0"/>
              </a:rPr>
              <a:t>I</a:t>
            </a:r>
            <a:r>
              <a:rPr lang="es-ES" sz="1400" b="1" baseline="-25000" dirty="0" err="1">
                <a:solidFill>
                  <a:srgbClr val="990099"/>
                </a:solidFill>
                <a:latin typeface="Calibri" panose="020F0502020204030204" pitchFamily="34" charset="0"/>
                <a:ea typeface="Calibri" panose="020F0502020204030204" pitchFamily="34" charset="0"/>
                <a:cs typeface="Calibri" panose="020F0502020204030204" pitchFamily="34" charset="0"/>
              </a:rPr>
              <a:t>He</a:t>
            </a:r>
            <a:endParaRPr lang="en-US" sz="1400" b="1" baseline="-25000" dirty="0">
              <a:solidFill>
                <a:srgbClr val="990099"/>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7 CuadroTexto">
            <a:extLst>
              <a:ext uri="{FF2B5EF4-FFF2-40B4-BE49-F238E27FC236}">
                <a16:creationId xmlns:a16="http://schemas.microsoft.com/office/drawing/2014/main" id="{C0C92D10-C67C-4DE8-806F-6EBCCB1E2015}"/>
              </a:ext>
            </a:extLst>
          </p:cNvPr>
          <p:cNvSpPr txBox="1"/>
          <p:nvPr/>
        </p:nvSpPr>
        <p:spPr>
          <a:xfrm>
            <a:off x="5718211" y="4850527"/>
            <a:ext cx="2358915" cy="338554"/>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defPPr>
              <a:defRPr lang="en-US"/>
            </a:defPPr>
            <a:lvl1pPr>
              <a:defRPr sz="16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ES" dirty="0" err="1">
                <a:latin typeface="Calibri" panose="020F0502020204030204" pitchFamily="34" charset="0"/>
                <a:ea typeface="Calibri" panose="020F0502020204030204" pitchFamily="34" charset="0"/>
                <a:cs typeface="Calibri" panose="020F0502020204030204" pitchFamily="34" charset="0"/>
              </a:rPr>
              <a:t>Helium</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density</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maps</a:t>
            </a:r>
            <a:r>
              <a:rPr lang="es-ES" dirty="0">
                <a:latin typeface="Calibri" panose="020F0502020204030204" pitchFamily="34" charset="0"/>
                <a:ea typeface="Calibri" panose="020F0502020204030204" pitchFamily="34" charset="0"/>
                <a:cs typeface="Calibri" panose="020F0502020204030204" pitchFamily="34" charset="0"/>
              </a:rPr>
              <a:t> </a:t>
            </a:r>
            <a:r>
              <a:rPr lang="es-ES" i="1" dirty="0" err="1">
                <a:latin typeface="Calibri" panose="020F0502020204030204" pitchFamily="34" charset="0"/>
                <a:ea typeface="Calibri" panose="020F0502020204030204" pitchFamily="34" charset="0"/>
                <a:cs typeface="Calibri" panose="020F0502020204030204" pitchFamily="34" charset="0"/>
              </a:rPr>
              <a:t>n</a:t>
            </a:r>
            <a:r>
              <a:rPr lang="es-ES" i="1" baseline="-25000" dirty="0" err="1">
                <a:latin typeface="Calibri" panose="020F0502020204030204" pitchFamily="34" charset="0"/>
                <a:ea typeface="Calibri" panose="020F0502020204030204" pitchFamily="34" charset="0"/>
                <a:cs typeface="Calibri" panose="020F0502020204030204" pitchFamily="34" charset="0"/>
              </a:rPr>
              <a:t>He</a:t>
            </a:r>
            <a:endParaRPr lang="en-US" i="1" baseline="-25000" dirty="0">
              <a:latin typeface="Calibri" panose="020F0502020204030204" pitchFamily="34" charset="0"/>
              <a:ea typeface="Calibri" panose="020F0502020204030204" pitchFamily="34" charset="0"/>
              <a:cs typeface="Calibri" panose="020F0502020204030204" pitchFamily="34" charset="0"/>
            </a:endParaRPr>
          </a:p>
        </p:txBody>
      </p:sp>
      <p:sp>
        <p:nvSpPr>
          <p:cNvPr id="20" name="8 CuadroTexto">
            <a:extLst>
              <a:ext uri="{FF2B5EF4-FFF2-40B4-BE49-F238E27FC236}">
                <a16:creationId xmlns:a16="http://schemas.microsoft.com/office/drawing/2014/main" id="{762DBE62-57CF-4A98-BEA9-CC016A6E7A40}"/>
              </a:ext>
            </a:extLst>
          </p:cNvPr>
          <p:cNvSpPr txBox="1"/>
          <p:nvPr/>
        </p:nvSpPr>
        <p:spPr>
          <a:xfrm>
            <a:off x="6800426" y="827370"/>
            <a:ext cx="2105237" cy="307777"/>
          </a:xfrm>
          <a:prstGeom prst="rect">
            <a:avLst/>
          </a:prstGeom>
          <a:noFill/>
          <a:ln w="25400">
            <a:noFill/>
          </a:ln>
        </p:spPr>
        <p:txBody>
          <a:bodyPr wrap="square" rtlCol="0">
            <a:spAutoFit/>
          </a:bodyPr>
          <a:lstStyle/>
          <a:p>
            <a:pPr algn="ctr"/>
            <a:r>
              <a:rPr lang="es-ES" sz="1400" b="1" dirty="0" err="1">
                <a:solidFill>
                  <a:srgbClr val="00B050"/>
                </a:solidFill>
                <a:latin typeface="Calibri" panose="020F0502020204030204" pitchFamily="34" charset="0"/>
                <a:ea typeface="Calibri" panose="020F0502020204030204" pitchFamily="34" charset="0"/>
                <a:cs typeface="Calibri" panose="020F0502020204030204" pitchFamily="34" charset="0"/>
              </a:rPr>
              <a:t>Energy</a:t>
            </a:r>
            <a:r>
              <a:rPr lang="es-ES" sz="1400" b="1" dirty="0">
                <a:solidFill>
                  <a:srgbClr val="00B050"/>
                </a:solidFill>
                <a:latin typeface="Calibri" panose="020F0502020204030204" pitchFamily="34" charset="0"/>
                <a:ea typeface="Calibri" panose="020F0502020204030204" pitchFamily="34" charset="0"/>
                <a:cs typeface="Calibri" panose="020F0502020204030204" pitchFamily="34" charset="0"/>
              </a:rPr>
              <a:t> </a:t>
            </a:r>
            <a:r>
              <a:rPr lang="es-ES" sz="1400" b="1" dirty="0" err="1">
                <a:solidFill>
                  <a:srgbClr val="00B050"/>
                </a:solidFill>
                <a:latin typeface="Calibri" panose="020F0502020204030204" pitchFamily="34" charset="0"/>
                <a:ea typeface="Calibri" panose="020F0502020204030204" pitchFamily="34" charset="0"/>
                <a:cs typeface="Calibri" panose="020F0502020204030204" pitchFamily="34" charset="0"/>
              </a:rPr>
              <a:t>shift</a:t>
            </a:r>
            <a:r>
              <a:rPr lang="es-ES" sz="1400" b="1" dirty="0">
                <a:solidFill>
                  <a:srgbClr val="00B050"/>
                </a:solidFill>
                <a:latin typeface="Calibri" panose="020F0502020204030204" pitchFamily="34" charset="0"/>
                <a:ea typeface="Calibri" panose="020F0502020204030204" pitchFamily="34" charset="0"/>
                <a:cs typeface="Calibri" panose="020F0502020204030204" pitchFamily="34" charset="0"/>
              </a:rPr>
              <a:t> </a:t>
            </a:r>
            <a:r>
              <a:rPr lang="es-ES" sz="1400" b="1" dirty="0" err="1">
                <a:solidFill>
                  <a:srgbClr val="00B050"/>
                </a:solidFill>
                <a:latin typeface="Calibri" panose="020F0502020204030204" pitchFamily="34" charset="0"/>
                <a:ea typeface="Calibri" panose="020F0502020204030204" pitchFamily="34" charset="0"/>
                <a:cs typeface="Calibri" panose="020F0502020204030204" pitchFamily="34" charset="0"/>
              </a:rPr>
              <a:t>map</a:t>
            </a:r>
            <a:r>
              <a:rPr lang="es-ES" sz="1400" b="1" dirty="0">
                <a:solidFill>
                  <a:srgbClr val="00B050"/>
                </a:solidFill>
                <a:latin typeface="Calibri" panose="020F0502020204030204" pitchFamily="34" charset="0"/>
                <a:ea typeface="Calibri" panose="020F0502020204030204" pitchFamily="34" charset="0"/>
                <a:cs typeface="Calibri" panose="020F0502020204030204" pitchFamily="34" charset="0"/>
              </a:rPr>
              <a:t> </a:t>
            </a:r>
            <a:r>
              <a:rPr lang="el-GR" sz="1400" b="1" dirty="0">
                <a:solidFill>
                  <a:srgbClr val="00B050"/>
                </a:solidFill>
                <a:latin typeface="Calibri" panose="020F0502020204030204" pitchFamily="34" charset="0"/>
                <a:ea typeface="Calibri" panose="020F0502020204030204" pitchFamily="34" charset="0"/>
                <a:cs typeface="Calibri" panose="020F0502020204030204" pitchFamily="34" charset="0"/>
              </a:rPr>
              <a:t>Δ</a:t>
            </a:r>
            <a:r>
              <a:rPr lang="es-ES" sz="1400" b="1" dirty="0" err="1">
                <a:solidFill>
                  <a:srgbClr val="00B050"/>
                </a:solidFill>
                <a:latin typeface="Calibri" panose="020F0502020204030204" pitchFamily="34" charset="0"/>
                <a:ea typeface="Calibri" panose="020F0502020204030204" pitchFamily="34" charset="0"/>
                <a:cs typeface="Calibri" panose="020F0502020204030204" pitchFamily="34" charset="0"/>
              </a:rPr>
              <a:t>E</a:t>
            </a:r>
            <a:r>
              <a:rPr lang="es-ES" sz="1400" b="1" baseline="-25000" dirty="0" err="1">
                <a:solidFill>
                  <a:srgbClr val="00B050"/>
                </a:solidFill>
                <a:latin typeface="Calibri" panose="020F0502020204030204" pitchFamily="34" charset="0"/>
                <a:ea typeface="Calibri" panose="020F0502020204030204" pitchFamily="34" charset="0"/>
                <a:cs typeface="Calibri" panose="020F0502020204030204" pitchFamily="34" charset="0"/>
              </a:rPr>
              <a:t>He</a:t>
            </a:r>
            <a:endParaRPr lang="en-US" sz="1400" b="1" baseline="-25000" dirty="0">
              <a:solidFill>
                <a:srgbClr val="00B05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1" name="11 Conector recto de flecha">
            <a:extLst>
              <a:ext uri="{FF2B5EF4-FFF2-40B4-BE49-F238E27FC236}">
                <a16:creationId xmlns:a16="http://schemas.microsoft.com/office/drawing/2014/main" id="{1A61CF0F-688B-4769-ACAD-FFDBE7152483}"/>
              </a:ext>
            </a:extLst>
          </p:cNvPr>
          <p:cNvCxnSpPr/>
          <p:nvPr/>
        </p:nvCxnSpPr>
        <p:spPr>
          <a:xfrm>
            <a:off x="5414940" y="2518056"/>
            <a:ext cx="0" cy="957691"/>
          </a:xfrm>
          <a:prstGeom prst="straightConnector1">
            <a:avLst/>
          </a:prstGeom>
          <a:ln w="28575">
            <a:solidFill>
              <a:srgbClr val="006EEA"/>
            </a:solidFill>
            <a:tailEnd type="arrow"/>
          </a:ln>
        </p:spPr>
        <p:style>
          <a:lnRef idx="1">
            <a:schemeClr val="accent1"/>
          </a:lnRef>
          <a:fillRef idx="0">
            <a:schemeClr val="accent1"/>
          </a:fillRef>
          <a:effectRef idx="0">
            <a:schemeClr val="accent1"/>
          </a:effectRef>
          <a:fontRef idx="minor">
            <a:schemeClr val="tx1"/>
          </a:fontRef>
        </p:style>
      </p:cxnSp>
      <p:cxnSp>
        <p:nvCxnSpPr>
          <p:cNvPr id="22" name="12 Conector recto de flecha">
            <a:extLst>
              <a:ext uri="{FF2B5EF4-FFF2-40B4-BE49-F238E27FC236}">
                <a16:creationId xmlns:a16="http://schemas.microsoft.com/office/drawing/2014/main" id="{DD30BB7D-BAB1-48F8-BA18-B3FE020D499D}"/>
              </a:ext>
            </a:extLst>
          </p:cNvPr>
          <p:cNvCxnSpPr>
            <a:stCxn id="15" idx="2"/>
          </p:cNvCxnSpPr>
          <p:nvPr/>
        </p:nvCxnSpPr>
        <p:spPr>
          <a:xfrm>
            <a:off x="7757004" y="2518056"/>
            <a:ext cx="0" cy="957691"/>
          </a:xfrm>
          <a:prstGeom prst="straightConnector1">
            <a:avLst/>
          </a:prstGeom>
          <a:ln w="28575">
            <a:solidFill>
              <a:srgbClr val="006EEA"/>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24 Rectángulo">
                <a:extLst>
                  <a:ext uri="{FF2B5EF4-FFF2-40B4-BE49-F238E27FC236}">
                    <a16:creationId xmlns:a16="http://schemas.microsoft.com/office/drawing/2014/main" id="{6519BF29-3D17-42FF-A4D8-363B28C89020}"/>
                  </a:ext>
                </a:extLst>
              </p:cNvPr>
              <p:cNvSpPr/>
              <p:nvPr/>
            </p:nvSpPr>
            <p:spPr>
              <a:xfrm>
                <a:off x="5160363" y="2662108"/>
                <a:ext cx="1493422" cy="541687"/>
              </a:xfrm>
              <a:prstGeom prst="rect">
                <a:avLst/>
              </a:prstGeom>
              <a:solidFill>
                <a:schemeClr val="bg1"/>
              </a:solidFill>
              <a:ln>
                <a:solidFill>
                  <a:schemeClr val="accent1"/>
                </a:solidFill>
              </a:ln>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solidFill>
                                <a:srgbClr val="004898"/>
                              </a:solidFill>
                              <a:latin typeface="Cambria Math" panose="02040503050406030204" pitchFamily="18" charset="0"/>
                            </a:rPr>
                          </m:ctrlPr>
                        </m:sSubSupPr>
                        <m:e>
                          <m:r>
                            <a:rPr lang="en-US" sz="1400" i="1">
                              <a:solidFill>
                                <a:srgbClr val="004898"/>
                              </a:solidFill>
                              <a:latin typeface="Cambria Math"/>
                            </a:rPr>
                            <m:t>𝑛</m:t>
                          </m:r>
                        </m:e>
                        <m:sub>
                          <m:r>
                            <a:rPr lang="en-US" sz="1400" i="1">
                              <a:solidFill>
                                <a:srgbClr val="004898"/>
                              </a:solidFill>
                              <a:latin typeface="Cambria Math"/>
                            </a:rPr>
                            <m:t>𝐻𝑒</m:t>
                          </m:r>
                        </m:sub>
                        <m:sup/>
                      </m:sSubSup>
                      <m:r>
                        <a:rPr lang="en-US" sz="1400" i="1">
                          <a:solidFill>
                            <a:srgbClr val="004898"/>
                          </a:solidFill>
                          <a:latin typeface="Cambria Math"/>
                        </a:rPr>
                        <m:t>=</m:t>
                      </m:r>
                      <m:f>
                        <m:fPr>
                          <m:ctrlPr>
                            <a:rPr lang="en-US" sz="1400" i="1">
                              <a:solidFill>
                                <a:srgbClr val="004898"/>
                              </a:solidFill>
                              <a:latin typeface="Cambria Math" panose="02040503050406030204" pitchFamily="18" charset="0"/>
                            </a:rPr>
                          </m:ctrlPr>
                        </m:fPr>
                        <m:num>
                          <m:sSubSup>
                            <m:sSubSupPr>
                              <m:ctrlPr>
                                <a:rPr lang="en-US" sz="1400" i="1">
                                  <a:solidFill>
                                    <a:srgbClr val="004898"/>
                                  </a:solidFill>
                                  <a:latin typeface="Cambria Math" panose="02040503050406030204" pitchFamily="18" charset="0"/>
                                </a:rPr>
                              </m:ctrlPr>
                            </m:sSubSupPr>
                            <m:e>
                              <m:r>
                                <a:rPr lang="en-US" sz="1400" i="1">
                                  <a:solidFill>
                                    <a:srgbClr val="004898"/>
                                  </a:solidFill>
                                  <a:latin typeface="Cambria Math"/>
                                </a:rPr>
                                <m:t>𝐼</m:t>
                              </m:r>
                            </m:e>
                            <m:sub>
                              <m:r>
                                <a:rPr lang="en-US" sz="1400" i="1">
                                  <a:solidFill>
                                    <a:srgbClr val="004898"/>
                                  </a:solidFill>
                                  <a:latin typeface="Cambria Math"/>
                                </a:rPr>
                                <m:t>𝐻𝑒</m:t>
                              </m:r>
                            </m:sub>
                            <m:sup/>
                          </m:sSubSup>
                        </m:num>
                        <m:den>
                          <m:sSubSup>
                            <m:sSubSupPr>
                              <m:ctrlPr>
                                <a:rPr lang="en-US" sz="1400" i="1">
                                  <a:solidFill>
                                    <a:srgbClr val="004898"/>
                                  </a:solidFill>
                                  <a:latin typeface="Cambria Math" panose="02040503050406030204" pitchFamily="18" charset="0"/>
                                </a:rPr>
                              </m:ctrlPr>
                            </m:sSubSupPr>
                            <m:e>
                              <m:r>
                                <a:rPr lang="en-US" sz="1400" i="1">
                                  <a:solidFill>
                                    <a:srgbClr val="004898"/>
                                  </a:solidFill>
                                  <a:latin typeface="Cambria Math"/>
                                </a:rPr>
                                <m:t>𝐼</m:t>
                              </m:r>
                            </m:e>
                            <m:sub>
                              <m:r>
                                <a:rPr lang="es-ES" sz="1400" b="0" i="1" smtClean="0">
                                  <a:solidFill>
                                    <a:srgbClr val="004898"/>
                                  </a:solidFill>
                                  <a:latin typeface="Cambria Math"/>
                                </a:rPr>
                                <m:t>𝑍𝐿𝑃</m:t>
                              </m:r>
                            </m:sub>
                            <m:sup/>
                          </m:sSubSup>
                        </m:den>
                      </m:f>
                      <m:f>
                        <m:fPr>
                          <m:ctrlPr>
                            <a:rPr lang="en-US" sz="1400" i="1">
                              <a:solidFill>
                                <a:srgbClr val="004898"/>
                              </a:solidFill>
                              <a:latin typeface="Cambria Math" panose="02040503050406030204" pitchFamily="18" charset="0"/>
                            </a:rPr>
                          </m:ctrlPr>
                        </m:fPr>
                        <m:num>
                          <m:r>
                            <a:rPr lang="en-US" sz="1400" i="1">
                              <a:solidFill>
                                <a:srgbClr val="004898"/>
                              </a:solidFill>
                              <a:latin typeface="Cambria Math"/>
                            </a:rPr>
                            <m:t>1</m:t>
                          </m:r>
                        </m:num>
                        <m:den>
                          <m:sSub>
                            <m:sSubPr>
                              <m:ctrlPr>
                                <a:rPr lang="en-US" sz="1400" i="1">
                                  <a:solidFill>
                                    <a:srgbClr val="004898"/>
                                  </a:solidFill>
                                  <a:latin typeface="Cambria Math" panose="02040503050406030204" pitchFamily="18" charset="0"/>
                                </a:rPr>
                              </m:ctrlPr>
                            </m:sSubPr>
                            <m:e>
                              <m:r>
                                <a:rPr lang="en-US" sz="1400" i="1">
                                  <a:solidFill>
                                    <a:srgbClr val="004898"/>
                                  </a:solidFill>
                                  <a:latin typeface="Cambria Math"/>
                                </a:rPr>
                                <m:t>𝜎</m:t>
                              </m:r>
                            </m:e>
                            <m:sub>
                              <m:r>
                                <a:rPr lang="en-US" sz="1400" i="1" smtClean="0">
                                  <a:solidFill>
                                    <a:srgbClr val="004898"/>
                                  </a:solidFill>
                                  <a:latin typeface="Cambria Math"/>
                                </a:rPr>
                                <m:t>𝐻𝑒</m:t>
                              </m:r>
                            </m:sub>
                          </m:sSub>
                          <m:r>
                            <a:rPr lang="en-US" sz="1400" i="1">
                              <a:solidFill>
                                <a:srgbClr val="004898"/>
                              </a:solidFill>
                              <a:latin typeface="Cambria Math"/>
                            </a:rPr>
                            <m:t> </m:t>
                          </m:r>
                          <m:r>
                            <a:rPr lang="es-ES" sz="1400" b="0" i="1" smtClean="0">
                              <a:solidFill>
                                <a:srgbClr val="004898"/>
                              </a:solidFill>
                              <a:latin typeface="Cambria Math"/>
                            </a:rPr>
                            <m:t>h</m:t>
                          </m:r>
                        </m:den>
                      </m:f>
                    </m:oMath>
                  </m:oMathPara>
                </a14:m>
                <a:endParaRPr lang="en-US" sz="1400" dirty="0">
                  <a:solidFill>
                    <a:srgbClr val="004898"/>
                  </a:solidFill>
                </a:endParaRPr>
              </a:p>
            </p:txBody>
          </p:sp>
        </mc:Choice>
        <mc:Fallback xmlns="">
          <p:sp>
            <p:nvSpPr>
              <p:cNvPr id="23" name="24 Rectángulo">
                <a:extLst>
                  <a:ext uri="{FF2B5EF4-FFF2-40B4-BE49-F238E27FC236}">
                    <a16:creationId xmlns:a16="http://schemas.microsoft.com/office/drawing/2014/main" id="{6519BF29-3D17-42FF-A4D8-363B28C89020}"/>
                  </a:ext>
                </a:extLst>
              </p:cNvPr>
              <p:cNvSpPr>
                <a:spLocks noRot="1" noChangeAspect="1" noMove="1" noResize="1" noEditPoints="1" noAdjustHandles="1" noChangeArrowheads="1" noChangeShapeType="1" noTextEdit="1"/>
              </p:cNvSpPr>
              <p:nvPr/>
            </p:nvSpPr>
            <p:spPr>
              <a:xfrm>
                <a:off x="5160363" y="2662108"/>
                <a:ext cx="1493422" cy="541687"/>
              </a:xfrm>
              <a:prstGeom prst="rect">
                <a:avLst/>
              </a:prstGeom>
              <a:blipFill>
                <a:blip r:embed="rId6"/>
                <a:stretch>
                  <a:fillRect b="-4396"/>
                </a:stretch>
              </a:blipFill>
              <a:ln>
                <a:solidFill>
                  <a:schemeClr val="accent1"/>
                </a:solidFill>
              </a:ln>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4" name="25 Rectángulo">
                <a:extLst>
                  <a:ext uri="{FF2B5EF4-FFF2-40B4-BE49-F238E27FC236}">
                    <a16:creationId xmlns:a16="http://schemas.microsoft.com/office/drawing/2014/main" id="{B3045335-DC0B-4304-AFA0-D757487738DC}"/>
                  </a:ext>
                </a:extLst>
              </p:cNvPr>
              <p:cNvSpPr/>
              <p:nvPr/>
            </p:nvSpPr>
            <p:spPr>
              <a:xfrm>
                <a:off x="7104579" y="2779063"/>
                <a:ext cx="1345881" cy="307777"/>
              </a:xfrm>
              <a:prstGeom prst="rect">
                <a:avLst/>
              </a:prstGeom>
              <a:solidFill>
                <a:schemeClr val="bg1"/>
              </a:solidFill>
              <a:ln>
                <a:solidFill>
                  <a:schemeClr val="accent1"/>
                </a:solidFill>
              </a:ln>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solidFill>
                                <a:srgbClr val="004898"/>
                              </a:solidFill>
                              <a:latin typeface="Cambria Math" panose="02040503050406030204" pitchFamily="18" charset="0"/>
                            </a:rPr>
                          </m:ctrlPr>
                        </m:sSubSupPr>
                        <m:e>
                          <m:r>
                            <a:rPr lang="en-US" sz="1400" i="1">
                              <a:solidFill>
                                <a:srgbClr val="004898"/>
                              </a:solidFill>
                              <a:latin typeface="Cambria Math"/>
                            </a:rPr>
                            <m:t>𝑛</m:t>
                          </m:r>
                        </m:e>
                        <m:sub>
                          <m:r>
                            <a:rPr lang="en-US" sz="1400" i="1">
                              <a:solidFill>
                                <a:srgbClr val="004898"/>
                              </a:solidFill>
                              <a:latin typeface="Cambria Math"/>
                            </a:rPr>
                            <m:t>𝐻𝑒</m:t>
                          </m:r>
                        </m:sub>
                        <m:sup/>
                      </m:sSubSup>
                      <m:r>
                        <a:rPr lang="en-US" sz="1400" i="1">
                          <a:solidFill>
                            <a:srgbClr val="004898"/>
                          </a:solidFill>
                          <a:latin typeface="Cambria Math"/>
                        </a:rPr>
                        <m:t>=</m:t>
                      </m:r>
                      <m:f>
                        <m:fPr>
                          <m:type m:val="lin"/>
                          <m:ctrlPr>
                            <a:rPr lang="en-US" sz="1400" i="1" smtClean="0">
                              <a:solidFill>
                                <a:srgbClr val="004898"/>
                              </a:solidFill>
                              <a:latin typeface="Cambria Math" panose="02040503050406030204" pitchFamily="18" charset="0"/>
                            </a:rPr>
                          </m:ctrlPr>
                        </m:fPr>
                        <m:num>
                          <m:sSubSup>
                            <m:sSubSupPr>
                              <m:ctrlPr>
                                <a:rPr lang="en-US" sz="1400" i="1" smtClean="0">
                                  <a:solidFill>
                                    <a:srgbClr val="004898"/>
                                  </a:solidFill>
                                  <a:latin typeface="Cambria Math" panose="02040503050406030204" pitchFamily="18" charset="0"/>
                                </a:rPr>
                              </m:ctrlPr>
                            </m:sSubSupPr>
                            <m:e>
                              <m:r>
                                <a:rPr lang="en-US" sz="1400" i="1" smtClean="0">
                                  <a:solidFill>
                                    <a:srgbClr val="004898"/>
                                  </a:solidFill>
                                  <a:latin typeface="Cambria Math"/>
                                  <a:ea typeface="Cambria Math"/>
                                </a:rPr>
                                <m:t>∆</m:t>
                              </m:r>
                              <m:r>
                                <a:rPr lang="es-ES" sz="1400" b="0" i="1" smtClean="0">
                                  <a:solidFill>
                                    <a:srgbClr val="004898"/>
                                  </a:solidFill>
                                  <a:latin typeface="Cambria Math"/>
                                  <a:ea typeface="Cambria Math"/>
                                </a:rPr>
                                <m:t>𝐸</m:t>
                              </m:r>
                            </m:e>
                            <m:sub>
                              <m:r>
                                <a:rPr lang="en-US" sz="1400" i="1">
                                  <a:solidFill>
                                    <a:srgbClr val="004898"/>
                                  </a:solidFill>
                                  <a:latin typeface="Cambria Math"/>
                                </a:rPr>
                                <m:t>𝐻𝑒</m:t>
                              </m:r>
                            </m:sub>
                            <m:sup/>
                          </m:sSubSup>
                        </m:num>
                        <m:den>
                          <m:r>
                            <a:rPr lang="es-ES" sz="1400" b="0" i="1" smtClean="0">
                              <a:solidFill>
                                <a:srgbClr val="004898"/>
                              </a:solidFill>
                              <a:latin typeface="Cambria Math"/>
                            </a:rPr>
                            <m:t>𝐶</m:t>
                          </m:r>
                        </m:den>
                      </m:f>
                    </m:oMath>
                  </m:oMathPara>
                </a14:m>
                <a:endParaRPr lang="en-US" sz="1400" dirty="0">
                  <a:solidFill>
                    <a:srgbClr val="004898"/>
                  </a:solidFill>
                </a:endParaRPr>
              </a:p>
            </p:txBody>
          </p:sp>
        </mc:Choice>
        <mc:Fallback xmlns="">
          <p:sp>
            <p:nvSpPr>
              <p:cNvPr id="24" name="25 Rectángulo">
                <a:extLst>
                  <a:ext uri="{FF2B5EF4-FFF2-40B4-BE49-F238E27FC236}">
                    <a16:creationId xmlns:a16="http://schemas.microsoft.com/office/drawing/2014/main" id="{B3045335-DC0B-4304-AFA0-D757487738DC}"/>
                  </a:ext>
                </a:extLst>
              </p:cNvPr>
              <p:cNvSpPr>
                <a:spLocks noRot="1" noChangeAspect="1" noMove="1" noResize="1" noEditPoints="1" noAdjustHandles="1" noChangeArrowheads="1" noChangeShapeType="1" noTextEdit="1"/>
              </p:cNvSpPr>
              <p:nvPr/>
            </p:nvSpPr>
            <p:spPr>
              <a:xfrm>
                <a:off x="7104579" y="2779063"/>
                <a:ext cx="1345881" cy="307777"/>
              </a:xfrm>
              <a:prstGeom prst="rect">
                <a:avLst/>
              </a:prstGeom>
              <a:blipFill>
                <a:blip r:embed="rId7"/>
                <a:stretch>
                  <a:fillRect t="-82692" r="-22870" b="-155769"/>
                </a:stretch>
              </a:blipFill>
              <a:ln>
                <a:solidFill>
                  <a:schemeClr val="accent1"/>
                </a:solidFill>
              </a:ln>
            </p:spPr>
            <p:txBody>
              <a:bodyPr/>
              <a:lstStyle/>
              <a:p>
                <a:r>
                  <a:rPr lang="es-ES">
                    <a:noFill/>
                  </a:rPr>
                  <a:t> </a:t>
                </a:r>
              </a:p>
            </p:txBody>
          </p:sp>
        </mc:Fallback>
      </mc:AlternateContent>
      <p:sp>
        <p:nvSpPr>
          <p:cNvPr id="26" name="34 Rectángulo">
            <a:extLst>
              <a:ext uri="{FF2B5EF4-FFF2-40B4-BE49-F238E27FC236}">
                <a16:creationId xmlns:a16="http://schemas.microsoft.com/office/drawing/2014/main" id="{904EA9C4-F051-45AC-ADCE-16AA32721DE7}"/>
              </a:ext>
            </a:extLst>
          </p:cNvPr>
          <p:cNvSpPr/>
          <p:nvPr/>
        </p:nvSpPr>
        <p:spPr>
          <a:xfrm>
            <a:off x="237881" y="3423443"/>
            <a:ext cx="4925177" cy="1754326"/>
          </a:xfrm>
          <a:prstGeom prst="rect">
            <a:avLst/>
          </a:prstGeom>
          <a:solidFill>
            <a:schemeClr val="accent2">
              <a:lumMod val="20000"/>
              <a:lumOff val="80000"/>
            </a:schemeClr>
          </a:solidFill>
          <a:ln w="28575">
            <a:solidFill>
              <a:srgbClr val="C00000"/>
            </a:solidFill>
          </a:ln>
        </p:spPr>
        <p:txBody>
          <a:bodyPr wrap="square">
            <a:spAutoFit/>
          </a:bodyPr>
          <a:lstStyle/>
          <a:p>
            <a:r>
              <a:rPr lang="en-US" sz="1800" dirty="0">
                <a:effectLst/>
                <a:latin typeface="Calibri" panose="020F0502020204030204" pitchFamily="34" charset="0"/>
                <a:ea typeface="Calibri" panose="020F0502020204030204" pitchFamily="34" charset="0"/>
                <a:cs typeface="Calibri" panose="020F0502020204030204" pitchFamily="34" charset="0"/>
              </a:rPr>
              <a:t>The IBA and TEM-EELS Microscopy) techniques showed that the </a:t>
            </a:r>
            <a:r>
              <a:rPr lang="en-US" dirty="0">
                <a:latin typeface="Calibri" panose="020F0502020204030204" pitchFamily="34" charset="0"/>
                <a:ea typeface="Calibri" panose="020F0502020204030204" pitchFamily="34" charset="0"/>
                <a:cs typeface="Calibri" panose="020F0502020204030204" pitchFamily="34" charset="0"/>
              </a:rPr>
              <a:t>growth by magnetron sputtering allows to develop homogeneous He charged thin films of several microns. The technique is versatile and easier up scaling. Alternative/complementary methodology to implantation.</a:t>
            </a:r>
          </a:p>
        </p:txBody>
      </p:sp>
      <mc:AlternateContent xmlns:mc="http://schemas.openxmlformats.org/markup-compatibility/2006" xmlns:a14="http://schemas.microsoft.com/office/drawing/2010/main">
        <mc:Choice Requires="a14">
          <p:sp>
            <p:nvSpPr>
              <p:cNvPr id="27" name="43 Rectángulo">
                <a:extLst>
                  <a:ext uri="{FF2B5EF4-FFF2-40B4-BE49-F238E27FC236}">
                    <a16:creationId xmlns:a16="http://schemas.microsoft.com/office/drawing/2014/main" id="{1A4C42D5-09E6-4F97-A8C9-EE1D1095E764}"/>
                  </a:ext>
                </a:extLst>
              </p:cNvPr>
              <p:cNvSpPr/>
              <p:nvPr/>
            </p:nvSpPr>
            <p:spPr>
              <a:xfrm>
                <a:off x="6209918" y="5351081"/>
                <a:ext cx="2539891" cy="1012778"/>
              </a:xfrm>
              <a:prstGeom prst="rect">
                <a:avLst/>
              </a:prstGeom>
              <a:ln>
                <a:solidFill>
                  <a:schemeClr val="tx1"/>
                </a:solidFill>
              </a:ln>
            </p:spPr>
            <p:txBody>
              <a:bodyPr wrap="square">
                <a:spAutoFit/>
              </a:bodyPr>
              <a:lstStyle/>
              <a:p>
                <a:pPr/>
                <a14:m>
                  <m:oMathPara xmlns:m="http://schemas.openxmlformats.org/officeDocument/2006/math">
                    <m:oMathParaPr>
                      <m:jc m:val="left"/>
                    </m:oMathParaPr>
                    <m:oMath xmlns:m="http://schemas.openxmlformats.org/officeDocument/2006/math">
                      <m:sSubSup>
                        <m:sSubSupPr>
                          <m:ctrlPr>
                            <a:rPr lang="en-US" b="1" i="1" smtClean="0">
                              <a:solidFill>
                                <a:schemeClr val="tx1"/>
                              </a:solidFill>
                              <a:latin typeface="Cambria Math" panose="02040503050406030204" pitchFamily="18" charset="0"/>
                            </a:rPr>
                          </m:ctrlPr>
                        </m:sSubSupPr>
                        <m:e>
                          <m:r>
                            <a:rPr lang="en-US" b="1" i="1">
                              <a:solidFill>
                                <a:schemeClr val="tx1"/>
                              </a:solidFill>
                              <a:latin typeface="Cambria Math"/>
                            </a:rPr>
                            <m:t>𝒏</m:t>
                          </m:r>
                        </m:e>
                        <m:sub>
                          <m:r>
                            <a:rPr lang="en-US" b="1" i="1">
                              <a:solidFill>
                                <a:schemeClr val="tx1"/>
                              </a:solidFill>
                              <a:latin typeface="Cambria Math"/>
                            </a:rPr>
                            <m:t>𝑯𝒆</m:t>
                          </m:r>
                        </m:sub>
                        <m:sup/>
                      </m:sSubSup>
                      <m:r>
                        <a:rPr lang="en-US" b="1" i="1">
                          <a:solidFill>
                            <a:schemeClr val="tx1"/>
                          </a:solidFill>
                          <a:latin typeface="Cambria Math"/>
                          <a:ea typeface="Cambria Math"/>
                        </a:rPr>
                        <m:t>≈</m:t>
                      </m:r>
                      <m:r>
                        <a:rPr lang="es-ES" b="1" i="1">
                          <a:solidFill>
                            <a:schemeClr val="tx1"/>
                          </a:solidFill>
                          <a:latin typeface="Cambria Math"/>
                          <a:ea typeface="Cambria Math"/>
                        </a:rPr>
                        <m:t>𝟑𝟔</m:t>
                      </m:r>
                      <m:r>
                        <a:rPr lang="es-ES" b="1" i="1">
                          <a:solidFill>
                            <a:schemeClr val="tx1"/>
                          </a:solidFill>
                          <a:latin typeface="Cambria Math"/>
                          <a:ea typeface="Cambria Math"/>
                        </a:rPr>
                        <m:t> </m:t>
                      </m:r>
                      <m:r>
                        <m:rPr>
                          <m:nor/>
                        </m:rPr>
                        <a:rPr lang="es-ES" b="1">
                          <a:solidFill>
                            <a:schemeClr val="tx1"/>
                          </a:solidFill>
                          <a:latin typeface="Cambria Math"/>
                          <a:ea typeface="Cambria Math"/>
                        </a:rPr>
                        <m:t>at</m:t>
                      </m:r>
                      <m:r>
                        <m:rPr>
                          <m:nor/>
                        </m:rPr>
                        <a:rPr lang="es-ES" b="1">
                          <a:solidFill>
                            <a:schemeClr val="tx1"/>
                          </a:solidFill>
                          <a:latin typeface="Cambria Math"/>
                          <a:ea typeface="Cambria Math"/>
                        </a:rPr>
                        <m:t>./</m:t>
                      </m:r>
                      <m:sSup>
                        <m:sSupPr>
                          <m:ctrlPr>
                            <a:rPr lang="es-ES" b="1" i="1">
                              <a:solidFill>
                                <a:schemeClr val="tx1"/>
                              </a:solidFill>
                              <a:latin typeface="Cambria Math" panose="02040503050406030204" pitchFamily="18" charset="0"/>
                              <a:ea typeface="Cambria Math"/>
                            </a:rPr>
                          </m:ctrlPr>
                        </m:sSupPr>
                        <m:e>
                          <m:r>
                            <m:rPr>
                              <m:nor/>
                            </m:rPr>
                            <a:rPr lang="es-ES" b="1">
                              <a:solidFill>
                                <a:schemeClr val="tx1"/>
                              </a:solidFill>
                              <a:latin typeface="Cambria Math"/>
                              <a:ea typeface="Cambria Math"/>
                            </a:rPr>
                            <m:t>nm</m:t>
                          </m:r>
                        </m:e>
                        <m:sup>
                          <m:r>
                            <m:rPr>
                              <m:nor/>
                            </m:rPr>
                            <a:rPr lang="es-ES" b="1">
                              <a:solidFill>
                                <a:schemeClr val="tx1"/>
                              </a:solidFill>
                              <a:latin typeface="Cambria Math"/>
                              <a:ea typeface="Cambria Math"/>
                            </a:rPr>
                            <m:t>3</m:t>
                          </m:r>
                        </m:sup>
                      </m:sSup>
                    </m:oMath>
                  </m:oMathPara>
                </a14:m>
                <a:endParaRPr lang="en-US" b="1" dirty="0">
                  <a:solidFill>
                    <a:schemeClr val="tx1"/>
                  </a:solidFill>
                </a:endParaRPr>
              </a:p>
              <a:p>
                <a14:m>
                  <m:oMath xmlns:m="http://schemas.openxmlformats.org/officeDocument/2006/math">
                    <m:sSubSup>
                      <m:sSubSupPr>
                        <m:ctrlPr>
                          <a:rPr lang="en-US" b="1" i="1">
                            <a:solidFill>
                              <a:schemeClr val="tx1"/>
                            </a:solidFill>
                            <a:latin typeface="Cambria Math" panose="02040503050406030204" pitchFamily="18" charset="0"/>
                          </a:rPr>
                        </m:ctrlPr>
                      </m:sSubSupPr>
                      <m:e>
                        <m:r>
                          <a:rPr lang="es-ES" b="1" i="1">
                            <a:solidFill>
                              <a:schemeClr val="tx1"/>
                            </a:solidFill>
                            <a:latin typeface="Cambria Math"/>
                          </a:rPr>
                          <m:t>𝒑</m:t>
                        </m:r>
                      </m:e>
                      <m:sub>
                        <m:r>
                          <a:rPr lang="en-US" b="1" i="1">
                            <a:solidFill>
                              <a:schemeClr val="tx1"/>
                            </a:solidFill>
                            <a:latin typeface="Cambria Math"/>
                          </a:rPr>
                          <m:t>𝑯𝒆</m:t>
                        </m:r>
                      </m:sub>
                      <m:sup/>
                    </m:sSubSup>
                    <m:r>
                      <a:rPr lang="en-US" b="1" i="1">
                        <a:solidFill>
                          <a:schemeClr val="tx1"/>
                        </a:solidFill>
                        <a:latin typeface="Cambria Math"/>
                        <a:ea typeface="Cambria Math"/>
                      </a:rPr>
                      <m:t>≈</m:t>
                    </m:r>
                    <m:r>
                      <a:rPr lang="es-ES" b="1" i="1">
                        <a:solidFill>
                          <a:schemeClr val="tx1"/>
                        </a:solidFill>
                        <a:latin typeface="Cambria Math"/>
                        <a:ea typeface="Cambria Math"/>
                      </a:rPr>
                      <m:t>𝟎</m:t>
                    </m:r>
                    <m:r>
                      <a:rPr lang="es-ES" b="1" i="1">
                        <a:solidFill>
                          <a:schemeClr val="tx1"/>
                        </a:solidFill>
                        <a:latin typeface="Cambria Math"/>
                        <a:ea typeface="Cambria Math"/>
                      </a:rPr>
                      <m:t>.</m:t>
                    </m:r>
                    <m:r>
                      <a:rPr lang="es-ES" b="1" i="1">
                        <a:solidFill>
                          <a:schemeClr val="tx1"/>
                        </a:solidFill>
                        <a:latin typeface="Cambria Math"/>
                        <a:ea typeface="Cambria Math"/>
                      </a:rPr>
                      <m:t>𝟑</m:t>
                    </m:r>
                    <m:r>
                      <a:rPr lang="es-ES" b="1" i="1">
                        <a:solidFill>
                          <a:schemeClr val="tx1"/>
                        </a:solidFill>
                        <a:latin typeface="Cambria Math"/>
                        <a:ea typeface="Cambria Math"/>
                      </a:rPr>
                      <m:t> </m:t>
                    </m:r>
                    <m:r>
                      <m:rPr>
                        <m:nor/>
                      </m:rPr>
                      <a:rPr lang="es-ES" b="1">
                        <a:solidFill>
                          <a:schemeClr val="tx1"/>
                        </a:solidFill>
                        <a:latin typeface="Cambria Math"/>
                        <a:ea typeface="Cambria Math"/>
                      </a:rPr>
                      <m:t>G</m:t>
                    </m:r>
                    <m:r>
                      <a:rPr lang="es-ES" b="1" i="0">
                        <a:solidFill>
                          <a:schemeClr val="tx1"/>
                        </a:solidFill>
                        <a:latin typeface="Cambria Math"/>
                        <a:ea typeface="Cambria Math"/>
                      </a:rPr>
                      <m:t>𝐏</m:t>
                    </m:r>
                    <m:r>
                      <m:rPr>
                        <m:nor/>
                      </m:rPr>
                      <a:rPr lang="es-ES" b="1">
                        <a:solidFill>
                          <a:schemeClr val="tx1"/>
                        </a:solidFill>
                        <a:latin typeface="Cambria Math"/>
                        <a:ea typeface="Cambria Math"/>
                      </a:rPr>
                      <m:t>a</m:t>
                    </m:r>
                    <m:r>
                      <m:rPr>
                        <m:nor/>
                      </m:rPr>
                      <a:rPr lang="es-ES" b="1">
                        <a:solidFill>
                          <a:schemeClr val="tx1"/>
                        </a:solidFill>
                        <a:latin typeface="Cambria Math"/>
                        <a:ea typeface="Cambria Math"/>
                      </a:rPr>
                      <m:t> </m:t>
                    </m:r>
                    <m:r>
                      <a:rPr lang="es-ES" b="1" i="0">
                        <a:solidFill>
                          <a:schemeClr val="tx1"/>
                        </a:solidFill>
                        <a:latin typeface="Cambria Math"/>
                        <a:ea typeface="Cambria Math"/>
                      </a:rPr>
                      <m:t>≫</m:t>
                    </m:r>
                  </m:oMath>
                </a14:m>
                <a:r>
                  <a:rPr lang="en-US" b="1" dirty="0">
                    <a:solidFill>
                      <a:schemeClr val="tx1"/>
                    </a:solidFill>
                  </a:rPr>
                  <a:t> condensed  He phase</a:t>
                </a:r>
              </a:p>
            </p:txBody>
          </p:sp>
        </mc:Choice>
        <mc:Fallback xmlns="">
          <p:sp>
            <p:nvSpPr>
              <p:cNvPr id="27" name="43 Rectángulo">
                <a:extLst>
                  <a:ext uri="{FF2B5EF4-FFF2-40B4-BE49-F238E27FC236}">
                    <a16:creationId xmlns:a16="http://schemas.microsoft.com/office/drawing/2014/main" id="{1A4C42D5-09E6-4F97-A8C9-EE1D1095E764}"/>
                  </a:ext>
                </a:extLst>
              </p:cNvPr>
              <p:cNvSpPr>
                <a:spLocks noRot="1" noChangeAspect="1" noMove="1" noResize="1" noEditPoints="1" noAdjustHandles="1" noChangeArrowheads="1" noChangeShapeType="1" noTextEdit="1"/>
              </p:cNvSpPr>
              <p:nvPr/>
            </p:nvSpPr>
            <p:spPr>
              <a:xfrm>
                <a:off x="6209918" y="5351081"/>
                <a:ext cx="2539891" cy="1012778"/>
              </a:xfrm>
              <a:prstGeom prst="rect">
                <a:avLst/>
              </a:prstGeom>
              <a:blipFill>
                <a:blip r:embed="rId8"/>
                <a:stretch>
                  <a:fillRect l="-1914" b="-8333"/>
                </a:stretch>
              </a:blipFill>
              <a:ln>
                <a:solidFill>
                  <a:schemeClr val="tx1"/>
                </a:solidFill>
              </a:ln>
            </p:spPr>
            <p:txBody>
              <a:bodyPr/>
              <a:lstStyle/>
              <a:p>
                <a:r>
                  <a:rPr lang="es-ES">
                    <a:noFill/>
                  </a:rPr>
                  <a:t> </a:t>
                </a:r>
              </a:p>
            </p:txBody>
          </p:sp>
        </mc:Fallback>
      </mc:AlternateContent>
      <p:sp>
        <p:nvSpPr>
          <p:cNvPr id="29" name="CuadroTexto 28">
            <a:extLst>
              <a:ext uri="{FF2B5EF4-FFF2-40B4-BE49-F238E27FC236}">
                <a16:creationId xmlns:a16="http://schemas.microsoft.com/office/drawing/2014/main" id="{C69F978F-05B1-419C-B127-45778E408684}"/>
              </a:ext>
            </a:extLst>
          </p:cNvPr>
          <p:cNvSpPr txBox="1"/>
          <p:nvPr/>
        </p:nvSpPr>
        <p:spPr>
          <a:xfrm>
            <a:off x="3839969" y="5412366"/>
            <a:ext cx="1769654" cy="646331"/>
          </a:xfrm>
          <a:prstGeom prst="rect">
            <a:avLst/>
          </a:prstGeom>
          <a:noFill/>
          <a:ln>
            <a:solidFill>
              <a:schemeClr val="tx1"/>
            </a:solidFill>
          </a:ln>
        </p:spPr>
        <p:txBody>
          <a:bodyPr wrap="square" rtlCol="0">
            <a:spAutoFit/>
          </a:bodyPr>
          <a:lstStyle/>
          <a:p>
            <a:r>
              <a:rPr lang="es-ES" dirty="0" err="1"/>
              <a:t>Quantification</a:t>
            </a:r>
            <a:r>
              <a:rPr lang="es-ES" dirty="0"/>
              <a:t> </a:t>
            </a:r>
            <a:r>
              <a:rPr lang="es-ES" dirty="0" err="1"/>
              <a:t>of</a:t>
            </a:r>
            <a:r>
              <a:rPr lang="es-ES" dirty="0"/>
              <a:t> individual </a:t>
            </a:r>
            <a:r>
              <a:rPr lang="es-ES" dirty="0" err="1"/>
              <a:t>pores</a:t>
            </a:r>
            <a:endParaRPr lang="es-ES" dirty="0"/>
          </a:p>
        </p:txBody>
      </p:sp>
      <p:sp>
        <p:nvSpPr>
          <p:cNvPr id="12" name="31 Rectángulo">
            <a:extLst>
              <a:ext uri="{FF2B5EF4-FFF2-40B4-BE49-F238E27FC236}">
                <a16:creationId xmlns:a16="http://schemas.microsoft.com/office/drawing/2014/main" id="{C38751FC-077D-4EA2-8084-37E7C92E0D67}"/>
              </a:ext>
            </a:extLst>
          </p:cNvPr>
          <p:cNvSpPr/>
          <p:nvPr/>
        </p:nvSpPr>
        <p:spPr>
          <a:xfrm>
            <a:off x="195163" y="5448209"/>
            <a:ext cx="5413677" cy="923330"/>
          </a:xfrm>
          <a:prstGeom prst="rect">
            <a:avLst/>
          </a:prstGeom>
          <a:solidFill>
            <a:schemeClr val="accent1">
              <a:lumMod val="20000"/>
              <a:lumOff val="80000"/>
            </a:schemeClr>
          </a:solidFill>
        </p:spPr>
        <p:txBody>
          <a:bodyPr wrap="square">
            <a:spAutoFit/>
          </a:bodyPr>
          <a:lstStyle/>
          <a:p>
            <a:pPr algn="ctr"/>
            <a:r>
              <a:rPr lang="es-ES" dirty="0">
                <a:latin typeface="Calibri" panose="020F0502020204030204" pitchFamily="34" charset="0"/>
                <a:ea typeface="Calibri" panose="020F0502020204030204" pitchFamily="34" charset="0"/>
                <a:cs typeface="Calibri" panose="020F0502020204030204" pitchFamily="34" charset="0"/>
              </a:rPr>
              <a:t>Low </a:t>
            </a:r>
            <a:r>
              <a:rPr lang="es-ES" dirty="0" err="1">
                <a:latin typeface="Calibri" panose="020F0502020204030204" pitchFamily="34" charset="0"/>
                <a:ea typeface="Calibri" panose="020F0502020204030204" pitchFamily="34" charset="0"/>
                <a:cs typeface="Calibri" panose="020F0502020204030204" pitchFamily="34" charset="0"/>
              </a:rPr>
              <a:t>Loss</a:t>
            </a:r>
            <a:r>
              <a:rPr lang="es-ES" dirty="0">
                <a:latin typeface="Calibri" panose="020F0502020204030204" pitchFamily="34" charset="0"/>
                <a:ea typeface="Calibri" panose="020F0502020204030204" pitchFamily="34" charset="0"/>
                <a:cs typeface="Calibri" panose="020F0502020204030204" pitchFamily="34" charset="0"/>
              </a:rPr>
              <a:t> </a:t>
            </a:r>
            <a:r>
              <a:rPr lang="es-ES" b="1" dirty="0" err="1">
                <a:solidFill>
                  <a:srgbClr val="C00000"/>
                </a:solidFill>
                <a:latin typeface="Calibri" panose="020F0502020204030204" pitchFamily="34" charset="0"/>
                <a:ea typeface="Calibri" panose="020F0502020204030204" pitchFamily="34" charset="0"/>
                <a:cs typeface="Calibri" panose="020F0502020204030204" pitchFamily="34" charset="0"/>
              </a:rPr>
              <a:t>Helium</a:t>
            </a:r>
            <a:r>
              <a:rPr lang="es-ES" b="1" dirty="0">
                <a:solidFill>
                  <a:srgbClr val="C00000"/>
                </a:solidFill>
                <a:latin typeface="Calibri" panose="020F0502020204030204" pitchFamily="34" charset="0"/>
                <a:ea typeface="Calibri" panose="020F0502020204030204" pitchFamily="34" charset="0"/>
                <a:cs typeface="Calibri" panose="020F0502020204030204" pitchFamily="34" charset="0"/>
              </a:rPr>
              <a:t> </a:t>
            </a:r>
          </a:p>
          <a:p>
            <a:pPr algn="ctr"/>
            <a:r>
              <a:rPr lang="es-ES" b="1" dirty="0">
                <a:solidFill>
                  <a:srgbClr val="C00000"/>
                </a:solidFill>
                <a:latin typeface="Calibri" panose="020F0502020204030204" pitchFamily="34" charset="0"/>
                <a:ea typeface="Calibri" panose="020F0502020204030204" pitchFamily="34" charset="0"/>
                <a:cs typeface="Calibri" panose="020F0502020204030204" pitchFamily="34" charset="0"/>
              </a:rPr>
              <a:t>K-Edge </a:t>
            </a:r>
            <a:r>
              <a:rPr lang="es-ES" b="1" dirty="0" err="1">
                <a:solidFill>
                  <a:srgbClr val="C00000"/>
                </a:solidFill>
                <a:latin typeface="Calibri" panose="020F0502020204030204" pitchFamily="34" charset="0"/>
                <a:ea typeface="Calibri" panose="020F0502020204030204" pitchFamily="34" charset="0"/>
                <a:cs typeface="Calibri" panose="020F0502020204030204" pitchFamily="34" charset="0"/>
              </a:rPr>
              <a:t>region</a:t>
            </a:r>
            <a:r>
              <a:rPr lang="es-ES" b="1"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Quantification</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of</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the</a:t>
            </a:r>
            <a:r>
              <a:rPr lang="es-ES" dirty="0">
                <a:latin typeface="Calibri" panose="020F0502020204030204" pitchFamily="34" charset="0"/>
                <a:ea typeface="Calibri" panose="020F0502020204030204" pitchFamily="34" charset="0"/>
                <a:cs typeface="Calibri" panose="020F0502020204030204" pitchFamily="34" charset="0"/>
              </a:rPr>
              <a:t> </a:t>
            </a:r>
            <a:r>
              <a:rPr lang="es-ES" dirty="0" err="1">
                <a:latin typeface="Calibri" panose="020F0502020204030204" pitchFamily="34" charset="0"/>
                <a:ea typeface="Calibri" panose="020F0502020204030204" pitchFamily="34" charset="0"/>
                <a:cs typeface="Calibri" panose="020F0502020204030204" pitchFamily="34" charset="0"/>
              </a:rPr>
              <a:t>Electron</a:t>
            </a:r>
            <a:r>
              <a:rPr lang="es-ES" dirty="0">
                <a:latin typeface="Calibri" panose="020F0502020204030204" pitchFamily="34" charset="0"/>
                <a:ea typeface="Calibri" panose="020F0502020204030204" pitchFamily="34" charset="0"/>
                <a:cs typeface="Calibri" panose="020F0502020204030204" pitchFamily="34" charset="0"/>
              </a:rPr>
              <a:t> Energy </a:t>
            </a:r>
            <a:r>
              <a:rPr lang="es-ES" dirty="0" err="1">
                <a:latin typeface="Calibri" panose="020F0502020204030204" pitchFamily="34" charset="0"/>
                <a:ea typeface="Calibri" panose="020F0502020204030204" pitchFamily="34" charset="0"/>
                <a:cs typeface="Calibri" panose="020F0502020204030204" pitchFamily="34" charset="0"/>
              </a:rPr>
              <a:t>Loss</a:t>
            </a:r>
            <a:r>
              <a:rPr lang="es-ES" dirty="0">
                <a:latin typeface="Calibri" panose="020F0502020204030204" pitchFamily="34" charset="0"/>
                <a:ea typeface="Calibri" panose="020F0502020204030204" pitchFamily="34" charset="0"/>
                <a:cs typeface="Calibri" panose="020F0502020204030204" pitchFamily="34" charset="0"/>
              </a:rPr>
              <a:t> (EELS) </a:t>
            </a:r>
            <a:r>
              <a:rPr lang="es-ES" dirty="0" err="1">
                <a:latin typeface="Calibri" panose="020F0502020204030204" pitchFamily="34" charset="0"/>
                <a:ea typeface="Calibri" panose="020F0502020204030204" pitchFamily="34" charset="0"/>
                <a:cs typeface="Calibri" panose="020F0502020204030204" pitchFamily="34" charset="0"/>
              </a:rPr>
              <a:t>spectra</a:t>
            </a:r>
            <a:r>
              <a:rPr lang="es-ES" dirty="0">
                <a:latin typeface="Calibri" panose="020F0502020204030204" pitchFamily="34" charset="0"/>
                <a:ea typeface="Calibri" panose="020F0502020204030204" pitchFamily="34" charset="0"/>
                <a:cs typeface="Calibri" panose="020F0502020204030204" pitchFamily="34" charset="0"/>
              </a:rPr>
              <a:t>. </a:t>
            </a:r>
            <a:endParaRPr lang="en-US" dirty="0">
              <a:latin typeface="Calibri" panose="020F0502020204030204" pitchFamily="34" charset="0"/>
              <a:ea typeface="Calibri" panose="020F0502020204030204" pitchFamily="34" charset="0"/>
              <a:cs typeface="Calibri" panose="020F0502020204030204" pitchFamily="34" charset="0"/>
            </a:endParaRPr>
          </a:p>
        </p:txBody>
      </p:sp>
      <p:cxnSp>
        <p:nvCxnSpPr>
          <p:cNvPr id="28" name="14 Conector angular">
            <a:extLst>
              <a:ext uri="{FF2B5EF4-FFF2-40B4-BE49-F238E27FC236}">
                <a16:creationId xmlns:a16="http://schemas.microsoft.com/office/drawing/2014/main" id="{EB39962D-0527-4C69-A490-18F75B50EA31}"/>
              </a:ext>
            </a:extLst>
          </p:cNvPr>
          <p:cNvCxnSpPr>
            <a:cxnSpLocks/>
          </p:cNvCxnSpPr>
          <p:nvPr/>
        </p:nvCxnSpPr>
        <p:spPr>
          <a:xfrm flipV="1">
            <a:off x="5404402" y="5658768"/>
            <a:ext cx="777016" cy="306889"/>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7" name="54 Grupo">
            <a:extLst>
              <a:ext uri="{FF2B5EF4-FFF2-40B4-BE49-F238E27FC236}">
                <a16:creationId xmlns:a16="http://schemas.microsoft.com/office/drawing/2014/main" id="{AFD97D53-0119-441E-A7D1-D803E5F2F7C6}"/>
              </a:ext>
            </a:extLst>
          </p:cNvPr>
          <p:cNvGrpSpPr/>
          <p:nvPr/>
        </p:nvGrpSpPr>
        <p:grpSpPr>
          <a:xfrm>
            <a:off x="2242899" y="838546"/>
            <a:ext cx="2762726" cy="2516445"/>
            <a:chOff x="294905" y="1242428"/>
            <a:chExt cx="2766627" cy="2520000"/>
          </a:xfrm>
        </p:grpSpPr>
        <p:pic>
          <p:nvPicPr>
            <p:cNvPr id="30" name="Picture 2" descr="C:\Users\bertrand\Documents\ICMSE - AL-NANOFUNC\data\Si(He)\data_Roland\20130702\SI Survey Image_019 without markers.tif">
              <a:extLst>
                <a:ext uri="{FF2B5EF4-FFF2-40B4-BE49-F238E27FC236}">
                  <a16:creationId xmlns:a16="http://schemas.microsoft.com/office/drawing/2014/main" id="{F2DEF42F-D4C1-4396-811F-983A21D96091}"/>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a:stretch/>
          </p:blipFill>
          <p:spPr bwMode="auto">
            <a:xfrm>
              <a:off x="294905" y="1242428"/>
              <a:ext cx="2766627" cy="2520000"/>
            </a:xfrm>
            <a:prstGeom prst="rect">
              <a:avLst/>
            </a:prstGeom>
            <a:noFill/>
            <a:extLst>
              <a:ext uri="{909E8E84-426E-40DD-AFC4-6F175D3DCCD1}">
                <a14:hiddenFill xmlns:a14="http://schemas.microsoft.com/office/drawing/2010/main">
                  <a:solidFill>
                    <a:srgbClr val="FFFFFF"/>
                  </a:solidFill>
                </a14:hiddenFill>
              </a:ext>
            </a:extLst>
          </p:spPr>
        </p:pic>
        <p:sp>
          <p:nvSpPr>
            <p:cNvPr id="31" name="24 Rectángulo">
              <a:extLst>
                <a:ext uri="{FF2B5EF4-FFF2-40B4-BE49-F238E27FC236}">
                  <a16:creationId xmlns:a16="http://schemas.microsoft.com/office/drawing/2014/main" id="{3A9FFFA5-885B-4F16-BED3-1FCE044AD9F9}"/>
                </a:ext>
              </a:extLst>
            </p:cNvPr>
            <p:cNvSpPr>
              <a:spLocks noChangeAspect="1"/>
            </p:cNvSpPr>
            <p:nvPr/>
          </p:nvSpPr>
          <p:spPr>
            <a:xfrm>
              <a:off x="1259632" y="2033686"/>
              <a:ext cx="760222" cy="79576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25 Conector recto de flecha">
              <a:extLst>
                <a:ext uri="{FF2B5EF4-FFF2-40B4-BE49-F238E27FC236}">
                  <a16:creationId xmlns:a16="http://schemas.microsoft.com/office/drawing/2014/main" id="{DC201372-2DF3-4875-A16C-112A16F4CE20}"/>
                </a:ext>
              </a:extLst>
            </p:cNvPr>
            <p:cNvCxnSpPr/>
            <p:nvPr/>
          </p:nvCxnSpPr>
          <p:spPr>
            <a:xfrm flipV="1">
              <a:off x="1207276" y="2699510"/>
              <a:ext cx="167371" cy="33044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3" name="26 CuadroTexto">
              <a:extLst>
                <a:ext uri="{FF2B5EF4-FFF2-40B4-BE49-F238E27FC236}">
                  <a16:creationId xmlns:a16="http://schemas.microsoft.com/office/drawing/2014/main" id="{0741759B-5BE5-44F2-BF6A-73CE42E47859}"/>
                </a:ext>
              </a:extLst>
            </p:cNvPr>
            <p:cNvSpPr txBox="1"/>
            <p:nvPr/>
          </p:nvSpPr>
          <p:spPr>
            <a:xfrm>
              <a:off x="392673" y="2949089"/>
              <a:ext cx="1596988" cy="339032"/>
            </a:xfrm>
            <a:prstGeom prst="rect">
              <a:avLst/>
            </a:prstGeom>
            <a:noFill/>
          </p:spPr>
          <p:txBody>
            <a:bodyPr wrap="square" rtlCol="0">
              <a:spAutoFit/>
            </a:bodyPr>
            <a:lstStyle/>
            <a:p>
              <a:r>
                <a:rPr lang="es-ES" sz="1600" dirty="0" err="1">
                  <a:solidFill>
                    <a:schemeClr val="bg1"/>
                  </a:solidFill>
                </a:rPr>
                <a:t>Isolated</a:t>
              </a:r>
              <a:r>
                <a:rPr lang="es-ES" sz="1600" dirty="0">
                  <a:solidFill>
                    <a:schemeClr val="bg1"/>
                  </a:solidFill>
                </a:rPr>
                <a:t> </a:t>
              </a:r>
              <a:r>
                <a:rPr lang="es-ES" sz="1600" dirty="0" err="1">
                  <a:solidFill>
                    <a:schemeClr val="bg1"/>
                  </a:solidFill>
                </a:rPr>
                <a:t>pore</a:t>
              </a:r>
              <a:endParaRPr lang="en-US" sz="1600" dirty="0">
                <a:solidFill>
                  <a:schemeClr val="bg1"/>
                </a:solidFill>
              </a:endParaRPr>
            </a:p>
          </p:txBody>
        </p:sp>
      </p:grpSp>
      <p:cxnSp>
        <p:nvCxnSpPr>
          <p:cNvPr id="25" name="38 Conector recto de flecha">
            <a:extLst>
              <a:ext uri="{FF2B5EF4-FFF2-40B4-BE49-F238E27FC236}">
                <a16:creationId xmlns:a16="http://schemas.microsoft.com/office/drawing/2014/main" id="{FC02683E-0836-482C-8DB2-AFBA5DF2E161}"/>
              </a:ext>
            </a:extLst>
          </p:cNvPr>
          <p:cNvCxnSpPr>
            <a:cxnSpLocks/>
          </p:cNvCxnSpPr>
          <p:nvPr/>
        </p:nvCxnSpPr>
        <p:spPr>
          <a:xfrm>
            <a:off x="3959269" y="1962117"/>
            <a:ext cx="1448968" cy="57564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44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991C39D-8D1A-4B8D-8625-5CBE4C00FEF4}"/>
              </a:ext>
            </a:extLst>
          </p:cNvPr>
          <p:cNvGrpSpPr>
            <a:grpSpLocks/>
          </p:cNvGrpSpPr>
          <p:nvPr/>
        </p:nvGrpSpPr>
        <p:grpSpPr bwMode="auto">
          <a:xfrm>
            <a:off x="1259632" y="188640"/>
            <a:ext cx="6921464" cy="462330"/>
            <a:chOff x="204" y="136"/>
            <a:chExt cx="5443" cy="1829"/>
          </a:xfrm>
          <a:solidFill>
            <a:schemeClr val="accent1">
              <a:lumMod val="20000"/>
              <a:lumOff val="80000"/>
            </a:schemeClr>
          </a:solidFill>
        </p:grpSpPr>
        <p:sp>
          <p:nvSpPr>
            <p:cNvPr id="5" name="AutoShape 5">
              <a:extLst>
                <a:ext uri="{FF2B5EF4-FFF2-40B4-BE49-F238E27FC236}">
                  <a16:creationId xmlns:a16="http://schemas.microsoft.com/office/drawing/2014/main" id="{03B6F4F1-F24B-4652-B14B-AF302D05CEF3}"/>
                </a:ext>
              </a:extLst>
            </p:cNvPr>
            <p:cNvSpPr>
              <a:spLocks noChangeArrowheads="1"/>
            </p:cNvSpPr>
            <p:nvPr/>
          </p:nvSpPr>
          <p:spPr bwMode="auto">
            <a:xfrm>
              <a:off x="204" y="136"/>
              <a:ext cx="5443" cy="1829"/>
            </a:xfrm>
            <a:prstGeom prst="roundRect">
              <a:avLst>
                <a:gd name="adj" fmla="val 16667"/>
              </a:avLst>
            </a:prstGeom>
            <a:grpFill/>
            <a:ln w="28575">
              <a:solidFill>
                <a:srgbClr val="0070C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ES" altLang="es-ES"/>
            </a:p>
          </p:txBody>
        </p:sp>
        <p:sp>
          <p:nvSpPr>
            <p:cNvPr id="6" name="Text Box 6">
              <a:extLst>
                <a:ext uri="{FF2B5EF4-FFF2-40B4-BE49-F238E27FC236}">
                  <a16:creationId xmlns:a16="http://schemas.microsoft.com/office/drawing/2014/main" id="{D43AB5AC-8170-4EFC-B722-FB37CB07DD37}"/>
                </a:ext>
              </a:extLst>
            </p:cNvPr>
            <p:cNvSpPr txBox="1">
              <a:spLocks noChangeArrowheads="1"/>
            </p:cNvSpPr>
            <p:nvPr/>
          </p:nvSpPr>
          <p:spPr bwMode="auto">
            <a:xfrm>
              <a:off x="333" y="203"/>
              <a:ext cx="5184" cy="1583"/>
            </a:xfrm>
            <a:prstGeom prst="rect">
              <a:avLst/>
            </a:prstGeom>
            <a:grpFill/>
            <a:ln w="9525">
              <a:noFill/>
              <a:miter lim="800000"/>
              <a:headEnd/>
              <a:tailEnd/>
            </a:ln>
            <a:effectLst/>
          </p:spPr>
          <p:txBody>
            <a:bodyPr>
              <a:spAutoFit/>
            </a:bodyPr>
            <a:lstStyle/>
            <a:p>
              <a:pPr algn="ctr">
                <a:defRPr/>
              </a:pPr>
              <a:r>
                <a:rPr lang="en-GB" sz="2000" b="1" dirty="0">
                  <a:solidFill>
                    <a:srgbClr val="000099"/>
                  </a:solidFill>
                  <a:latin typeface="Calibri" pitchFamily="34" charset="0"/>
                </a:rPr>
                <a:t>IBA analysis: He solid targets /self-supported films</a:t>
              </a:r>
              <a:endParaRPr lang="es-ES" sz="2000" b="1" dirty="0">
                <a:solidFill>
                  <a:srgbClr val="000099"/>
                </a:solidFill>
                <a:latin typeface="Calibri" pitchFamily="34" charset="0"/>
              </a:endParaRPr>
            </a:p>
          </p:txBody>
        </p:sp>
      </p:grpSp>
      <p:sp>
        <p:nvSpPr>
          <p:cNvPr id="7" name="10 Rectángulo">
            <a:extLst>
              <a:ext uri="{FF2B5EF4-FFF2-40B4-BE49-F238E27FC236}">
                <a16:creationId xmlns:a16="http://schemas.microsoft.com/office/drawing/2014/main" id="{BB983E68-57B0-4E7B-BA7F-7E27AA719BFA}"/>
              </a:ext>
            </a:extLst>
          </p:cNvPr>
          <p:cNvSpPr/>
          <p:nvPr/>
        </p:nvSpPr>
        <p:spPr>
          <a:xfrm>
            <a:off x="394468" y="3501008"/>
            <a:ext cx="4129684" cy="923330"/>
          </a:xfrm>
          <a:prstGeom prst="rect">
            <a:avLst/>
          </a:prstGeom>
          <a:solidFill>
            <a:schemeClr val="accent1">
              <a:lumMod val="20000"/>
              <a:lumOff val="80000"/>
            </a:schemeClr>
          </a:solidFill>
        </p:spPr>
        <p:txBody>
          <a:bodyPr wrap="square">
            <a:spAutoFit/>
          </a:bodyPr>
          <a:lstStyle/>
          <a:p>
            <a:r>
              <a:rPr lang="en-US" dirty="0"/>
              <a:t>P-EBS of an </a:t>
            </a:r>
            <a:r>
              <a:rPr lang="en-US" dirty="0" err="1">
                <a:highlight>
                  <a:srgbClr val="FFFF00"/>
                </a:highlight>
              </a:rPr>
              <a:t>a-Si:He</a:t>
            </a:r>
            <a:r>
              <a:rPr lang="en-US" dirty="0">
                <a:highlight>
                  <a:srgbClr val="FFFF00"/>
                </a:highlight>
              </a:rPr>
              <a:t> thin film grown on a Si support</a:t>
            </a:r>
            <a:r>
              <a:rPr lang="en-US" dirty="0"/>
              <a:t>. High stability over time. </a:t>
            </a:r>
          </a:p>
          <a:p>
            <a:r>
              <a:rPr lang="en-US" b="1" dirty="0"/>
              <a:t>Irradiation with 2.5 MeV proton beam</a:t>
            </a:r>
            <a:endParaRPr lang="es-ES" b="1" dirty="0"/>
          </a:p>
        </p:txBody>
      </p:sp>
      <p:pic>
        <p:nvPicPr>
          <p:cNvPr id="8" name="Picture 2" descr="C:\Users\godinho\Documents\NanoControl\Nano-voids\colaboracion CNA blancos solidos\paper\fotos\IMG_1423.JPG">
            <a:extLst>
              <a:ext uri="{FF2B5EF4-FFF2-40B4-BE49-F238E27FC236}">
                <a16:creationId xmlns:a16="http://schemas.microsoft.com/office/drawing/2014/main" id="{E3D51FF2-5211-4E36-9B42-80FBE6E95E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300" y="3525006"/>
            <a:ext cx="1872172" cy="14041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godinho\Documents\NanoControl\Nano-voids\colaboracion CNA blancos solidos\paper\fotos\IMG_1414.JPG">
            <a:extLst>
              <a:ext uri="{FF2B5EF4-FFF2-40B4-BE49-F238E27FC236}">
                <a16:creationId xmlns:a16="http://schemas.microsoft.com/office/drawing/2014/main" id="{182D7742-4F47-4BA4-9A7F-6DAC8D52D76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576" t="7947" r="24200" b="42845"/>
          <a:stretch/>
        </p:blipFill>
        <p:spPr bwMode="auto">
          <a:xfrm>
            <a:off x="5035103" y="4082093"/>
            <a:ext cx="1807276" cy="1543145"/>
          </a:xfrm>
          <a:prstGeom prst="rect">
            <a:avLst/>
          </a:prstGeom>
          <a:noFill/>
          <a:extLst>
            <a:ext uri="{909E8E84-426E-40DD-AFC4-6F175D3DCCD1}">
              <a14:hiddenFill xmlns:a14="http://schemas.microsoft.com/office/drawing/2010/main">
                <a:solidFill>
                  <a:srgbClr val="FFFFFF"/>
                </a:solidFill>
              </a14:hiddenFill>
            </a:ext>
          </a:extLst>
        </p:spPr>
      </p:pic>
      <p:sp>
        <p:nvSpPr>
          <p:cNvPr id="10" name="16 Rectángulo">
            <a:extLst>
              <a:ext uri="{FF2B5EF4-FFF2-40B4-BE49-F238E27FC236}">
                <a16:creationId xmlns:a16="http://schemas.microsoft.com/office/drawing/2014/main" id="{738C273F-1DBB-4985-A72D-870C930D8C1C}"/>
              </a:ext>
            </a:extLst>
          </p:cNvPr>
          <p:cNvSpPr/>
          <p:nvPr/>
        </p:nvSpPr>
        <p:spPr>
          <a:xfrm>
            <a:off x="233527" y="4621048"/>
            <a:ext cx="4486838" cy="1754326"/>
          </a:xfrm>
          <a:prstGeom prst="rect">
            <a:avLst/>
          </a:prstGeom>
          <a:solidFill>
            <a:schemeClr val="accent2">
              <a:lumMod val="20000"/>
              <a:lumOff val="80000"/>
            </a:schemeClr>
          </a:solidFill>
          <a:ln w="28575">
            <a:solidFill>
              <a:srgbClr val="C00000"/>
            </a:solidFill>
          </a:ln>
        </p:spPr>
        <p:txBody>
          <a:bodyPr wrap="square">
            <a:spAutoFit/>
          </a:bodyPr>
          <a:lstStyle/>
          <a:p>
            <a:r>
              <a:rPr lang="en-US" dirty="0"/>
              <a:t>We propose to test and validate the materials first as standard for ion beam assisted analysis techniques (IBA). </a:t>
            </a:r>
            <a:r>
              <a:rPr lang="en-US" b="1" dirty="0">
                <a:highlight>
                  <a:srgbClr val="FFFF00"/>
                </a:highlight>
              </a:rPr>
              <a:t>We achieved up to 40 at% He content in Si</a:t>
            </a:r>
            <a:r>
              <a:rPr lang="en-US" b="1" dirty="0"/>
              <a:t>. </a:t>
            </a:r>
            <a:r>
              <a:rPr lang="en-US" dirty="0"/>
              <a:t>Stability  during use seems to be good. </a:t>
            </a:r>
            <a:r>
              <a:rPr lang="en-US" b="1" dirty="0"/>
              <a:t>We need to reduce the content of possibly impurities </a:t>
            </a:r>
            <a:r>
              <a:rPr lang="en-US" dirty="0"/>
              <a:t>like O, C, N or H </a:t>
            </a:r>
          </a:p>
        </p:txBody>
      </p:sp>
      <p:pic>
        <p:nvPicPr>
          <p:cNvPr id="11" name="Picture 2">
            <a:extLst>
              <a:ext uri="{FF2B5EF4-FFF2-40B4-BE49-F238E27FC236}">
                <a16:creationId xmlns:a16="http://schemas.microsoft.com/office/drawing/2014/main" id="{8F0E4E57-B29A-4B1D-A38F-117C259BA7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960" y="519073"/>
            <a:ext cx="3732040" cy="2621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18 Rectángulo">
            <a:extLst>
              <a:ext uri="{FF2B5EF4-FFF2-40B4-BE49-F238E27FC236}">
                <a16:creationId xmlns:a16="http://schemas.microsoft.com/office/drawing/2014/main" id="{23C257BE-459B-402F-BF97-C1EE2DFBDAAA}"/>
              </a:ext>
            </a:extLst>
          </p:cNvPr>
          <p:cNvSpPr/>
          <p:nvPr/>
        </p:nvSpPr>
        <p:spPr>
          <a:xfrm>
            <a:off x="4644008" y="3097535"/>
            <a:ext cx="4321175" cy="369332"/>
          </a:xfrm>
          <a:prstGeom prst="rect">
            <a:avLst/>
          </a:prstGeom>
          <a:solidFill>
            <a:schemeClr val="accent1">
              <a:lumMod val="20000"/>
              <a:lumOff val="80000"/>
            </a:schemeClr>
          </a:solidFill>
        </p:spPr>
        <p:txBody>
          <a:bodyPr wrap="square">
            <a:spAutoFit/>
          </a:bodyPr>
          <a:lstStyle/>
          <a:p>
            <a:r>
              <a:rPr lang="en-US" dirty="0"/>
              <a:t>P-EBS of an </a:t>
            </a:r>
            <a:r>
              <a:rPr lang="en-US" dirty="0" err="1">
                <a:highlight>
                  <a:srgbClr val="FFFF00"/>
                </a:highlight>
              </a:rPr>
              <a:t>a-Si:He</a:t>
            </a:r>
            <a:r>
              <a:rPr lang="en-US" dirty="0">
                <a:highlight>
                  <a:srgbClr val="FFFF00"/>
                </a:highlight>
              </a:rPr>
              <a:t> self-supported thin film</a:t>
            </a:r>
            <a:r>
              <a:rPr lang="en-US" dirty="0"/>
              <a:t>.</a:t>
            </a:r>
            <a:endParaRPr lang="es-ES" dirty="0"/>
          </a:p>
        </p:txBody>
      </p:sp>
      <p:pic>
        <p:nvPicPr>
          <p:cNvPr id="13" name="Picture 3" descr="C:\Users\godinho\Documents\NanoControl\Nano-voids\colaboracion CNA blancos solidos\paper\figuras\6rbs-tem-1.jpg">
            <a:extLst>
              <a:ext uri="{FF2B5EF4-FFF2-40B4-BE49-F238E27FC236}">
                <a16:creationId xmlns:a16="http://schemas.microsoft.com/office/drawing/2014/main" id="{782A0C6A-A0B8-4654-B2F9-E20E54821638}"/>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t="13153" r="7236"/>
          <a:stretch/>
        </p:blipFill>
        <p:spPr bwMode="auto">
          <a:xfrm>
            <a:off x="7366545" y="796763"/>
            <a:ext cx="1629103" cy="1395233"/>
          </a:xfrm>
          <a:prstGeom prst="rect">
            <a:avLst/>
          </a:prstGeom>
          <a:noFill/>
          <a:extLst>
            <a:ext uri="{909E8E84-426E-40DD-AFC4-6F175D3DCCD1}">
              <a14:hiddenFill xmlns:a14="http://schemas.microsoft.com/office/drawing/2010/main">
                <a:solidFill>
                  <a:srgbClr val="FFFFFF"/>
                </a:solidFill>
              </a14:hiddenFill>
            </a:ext>
          </a:extLst>
        </p:spPr>
      </p:pic>
      <p:sp>
        <p:nvSpPr>
          <p:cNvPr id="14" name="19 Rectángulo">
            <a:extLst>
              <a:ext uri="{FF2B5EF4-FFF2-40B4-BE49-F238E27FC236}">
                <a16:creationId xmlns:a16="http://schemas.microsoft.com/office/drawing/2014/main" id="{CFB5B664-3F05-4C52-96DF-B2FA6C74C265}"/>
              </a:ext>
            </a:extLst>
          </p:cNvPr>
          <p:cNvSpPr/>
          <p:nvPr/>
        </p:nvSpPr>
        <p:spPr>
          <a:xfrm>
            <a:off x="7772630" y="2239412"/>
            <a:ext cx="1131748" cy="338554"/>
          </a:xfrm>
          <a:prstGeom prst="rect">
            <a:avLst/>
          </a:prstGeom>
          <a:solidFill>
            <a:schemeClr val="accent1">
              <a:lumMod val="20000"/>
              <a:lumOff val="80000"/>
            </a:schemeClr>
          </a:solidFill>
        </p:spPr>
        <p:txBody>
          <a:bodyPr wrap="square">
            <a:spAutoFit/>
          </a:bodyPr>
          <a:lstStyle/>
          <a:p>
            <a:r>
              <a:rPr lang="en-US" sz="1600" dirty="0"/>
              <a:t>TEM image</a:t>
            </a:r>
            <a:endParaRPr lang="es-ES" sz="1600" dirty="0"/>
          </a:p>
        </p:txBody>
      </p:sp>
      <p:sp>
        <p:nvSpPr>
          <p:cNvPr id="15" name="20 Rectángulo">
            <a:extLst>
              <a:ext uri="{FF2B5EF4-FFF2-40B4-BE49-F238E27FC236}">
                <a16:creationId xmlns:a16="http://schemas.microsoft.com/office/drawing/2014/main" id="{A8550764-E3BF-42A5-93B2-EA35B300ED15}"/>
              </a:ext>
            </a:extLst>
          </p:cNvPr>
          <p:cNvSpPr/>
          <p:nvPr/>
        </p:nvSpPr>
        <p:spPr>
          <a:xfrm>
            <a:off x="5797032" y="6056071"/>
            <a:ext cx="1131748" cy="338554"/>
          </a:xfrm>
          <a:prstGeom prst="rect">
            <a:avLst/>
          </a:prstGeom>
          <a:solidFill>
            <a:schemeClr val="accent1">
              <a:lumMod val="20000"/>
              <a:lumOff val="80000"/>
            </a:schemeClr>
          </a:solidFill>
        </p:spPr>
        <p:txBody>
          <a:bodyPr wrap="square">
            <a:spAutoFit/>
          </a:bodyPr>
          <a:lstStyle/>
          <a:p>
            <a:r>
              <a:rPr lang="en-US" sz="1600" dirty="0"/>
              <a:t>SEM image</a:t>
            </a:r>
            <a:endParaRPr lang="es-ES" sz="1600" dirty="0"/>
          </a:p>
        </p:txBody>
      </p:sp>
      <p:grpSp>
        <p:nvGrpSpPr>
          <p:cNvPr id="16" name="40 Grupo">
            <a:extLst>
              <a:ext uri="{FF2B5EF4-FFF2-40B4-BE49-F238E27FC236}">
                <a16:creationId xmlns:a16="http://schemas.microsoft.com/office/drawing/2014/main" id="{D5558A1A-E8DB-4853-B404-B95AE2081D46}"/>
              </a:ext>
            </a:extLst>
          </p:cNvPr>
          <p:cNvGrpSpPr/>
          <p:nvPr/>
        </p:nvGrpSpPr>
        <p:grpSpPr>
          <a:xfrm>
            <a:off x="263615" y="404664"/>
            <a:ext cx="3847260" cy="3076926"/>
            <a:chOff x="231692" y="700949"/>
            <a:chExt cx="3847260" cy="3076926"/>
          </a:xfrm>
        </p:grpSpPr>
        <p:grpSp>
          <p:nvGrpSpPr>
            <p:cNvPr id="17" name="9 Grupo">
              <a:extLst>
                <a:ext uri="{FF2B5EF4-FFF2-40B4-BE49-F238E27FC236}">
                  <a16:creationId xmlns:a16="http://schemas.microsoft.com/office/drawing/2014/main" id="{865E7420-52EF-42E6-A3C6-E91E80C701DD}"/>
                </a:ext>
              </a:extLst>
            </p:cNvPr>
            <p:cNvGrpSpPr/>
            <p:nvPr/>
          </p:nvGrpSpPr>
          <p:grpSpPr>
            <a:xfrm>
              <a:off x="231692" y="700949"/>
              <a:ext cx="3416331" cy="3076926"/>
              <a:chOff x="412719" y="1268760"/>
              <a:chExt cx="3416331" cy="3076926"/>
            </a:xfrm>
          </p:grpSpPr>
          <p:pic>
            <p:nvPicPr>
              <p:cNvPr id="24" name="Picture 2">
                <a:extLst>
                  <a:ext uri="{FF2B5EF4-FFF2-40B4-BE49-F238E27FC236}">
                    <a16:creationId xmlns:a16="http://schemas.microsoft.com/office/drawing/2014/main" id="{5066C3FA-881D-4B3B-8F49-BC238583405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3" t="-223" r="21964" b="223"/>
              <a:stretch/>
            </p:blipFill>
            <p:spPr bwMode="auto">
              <a:xfrm>
                <a:off x="412719" y="1268760"/>
                <a:ext cx="3416331" cy="3076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5" name="7 Conector recto">
                <a:extLst>
                  <a:ext uri="{FF2B5EF4-FFF2-40B4-BE49-F238E27FC236}">
                    <a16:creationId xmlns:a16="http://schemas.microsoft.com/office/drawing/2014/main" id="{698E5DA7-5E6B-43A0-AE02-609EA90B4E1B}"/>
                  </a:ext>
                </a:extLst>
              </p:cNvPr>
              <p:cNvCxnSpPr/>
              <p:nvPr/>
            </p:nvCxnSpPr>
            <p:spPr>
              <a:xfrm>
                <a:off x="3829050" y="1628800"/>
                <a:ext cx="0" cy="2232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39 Grupo">
              <a:extLst>
                <a:ext uri="{FF2B5EF4-FFF2-40B4-BE49-F238E27FC236}">
                  <a16:creationId xmlns:a16="http://schemas.microsoft.com/office/drawing/2014/main" id="{B5F03E40-2C57-43FD-B3D4-7D0FCDAA0347}"/>
                </a:ext>
              </a:extLst>
            </p:cNvPr>
            <p:cNvGrpSpPr/>
            <p:nvPr/>
          </p:nvGrpSpPr>
          <p:grpSpPr>
            <a:xfrm>
              <a:off x="2339752" y="1125047"/>
              <a:ext cx="1739200" cy="738664"/>
              <a:chOff x="2339752" y="1125047"/>
              <a:chExt cx="1739200" cy="738664"/>
            </a:xfrm>
          </p:grpSpPr>
          <p:sp>
            <p:nvSpPr>
              <p:cNvPr id="19" name="24 CuadroTexto">
                <a:extLst>
                  <a:ext uri="{FF2B5EF4-FFF2-40B4-BE49-F238E27FC236}">
                    <a16:creationId xmlns:a16="http://schemas.microsoft.com/office/drawing/2014/main" id="{9F86E1E8-D571-4DCA-93F7-BE5387630F46}"/>
                  </a:ext>
                </a:extLst>
              </p:cNvPr>
              <p:cNvSpPr txBox="1"/>
              <p:nvPr/>
            </p:nvSpPr>
            <p:spPr>
              <a:xfrm>
                <a:off x="2699792" y="1125047"/>
                <a:ext cx="1379160" cy="738664"/>
              </a:xfrm>
              <a:prstGeom prst="rect">
                <a:avLst/>
              </a:prstGeom>
              <a:solidFill>
                <a:schemeClr val="bg1"/>
              </a:solidFill>
            </p:spPr>
            <p:txBody>
              <a:bodyPr wrap="none" rtlCol="0">
                <a:spAutoFit/>
              </a:bodyPr>
              <a:lstStyle/>
              <a:p>
                <a:r>
                  <a:rPr lang="es-ES" sz="1400" dirty="0"/>
                  <a:t>As </a:t>
                </a:r>
                <a:r>
                  <a:rPr lang="es-ES" sz="1400" dirty="0" err="1"/>
                  <a:t>deposited</a:t>
                </a:r>
                <a:endParaRPr lang="es-ES" sz="1400" dirty="0"/>
              </a:p>
              <a:p>
                <a:r>
                  <a:rPr lang="es-ES" sz="1400" dirty="0"/>
                  <a:t>3 </a:t>
                </a:r>
                <a:r>
                  <a:rPr lang="es-ES" sz="1400" dirty="0" err="1"/>
                  <a:t>months</a:t>
                </a:r>
                <a:r>
                  <a:rPr lang="es-ES" sz="1400" dirty="0"/>
                  <a:t> </a:t>
                </a:r>
                <a:r>
                  <a:rPr lang="es-ES" sz="1400" dirty="0" err="1"/>
                  <a:t>stored</a:t>
                </a:r>
                <a:endParaRPr lang="es-ES" sz="1400" dirty="0"/>
              </a:p>
              <a:p>
                <a:r>
                  <a:rPr lang="es-ES" sz="1400" dirty="0"/>
                  <a:t>2 </a:t>
                </a:r>
                <a:r>
                  <a:rPr lang="es-ES" sz="1400" dirty="0" err="1"/>
                  <a:t>years</a:t>
                </a:r>
                <a:r>
                  <a:rPr lang="es-ES" sz="1400" dirty="0"/>
                  <a:t> </a:t>
                </a:r>
                <a:r>
                  <a:rPr lang="es-ES" sz="1400" dirty="0" err="1"/>
                  <a:t>stored</a:t>
                </a:r>
                <a:endParaRPr lang="es-ES" sz="1400" dirty="0"/>
              </a:p>
            </p:txBody>
          </p:sp>
          <p:sp>
            <p:nvSpPr>
              <p:cNvPr id="20" name="25 Rectángulo">
                <a:extLst>
                  <a:ext uri="{FF2B5EF4-FFF2-40B4-BE49-F238E27FC236}">
                    <a16:creationId xmlns:a16="http://schemas.microsoft.com/office/drawing/2014/main" id="{D1E145C0-FD48-4547-8EFD-64AFBE79F847}"/>
                  </a:ext>
                </a:extLst>
              </p:cNvPr>
              <p:cNvSpPr/>
              <p:nvPr/>
            </p:nvSpPr>
            <p:spPr>
              <a:xfrm>
                <a:off x="2339752" y="1196752"/>
                <a:ext cx="36004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1" name="27 Conector recto">
                <a:extLst>
                  <a:ext uri="{FF2B5EF4-FFF2-40B4-BE49-F238E27FC236}">
                    <a16:creationId xmlns:a16="http://schemas.microsoft.com/office/drawing/2014/main" id="{215AE52A-B7B8-4A3E-B6A9-6E2DA8CF94FC}"/>
                  </a:ext>
                </a:extLst>
              </p:cNvPr>
              <p:cNvCxnSpPr/>
              <p:nvPr/>
            </p:nvCxnSpPr>
            <p:spPr>
              <a:xfrm>
                <a:off x="2420144" y="1278285"/>
                <a:ext cx="2880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31 Conector recto">
                <a:extLst>
                  <a:ext uri="{FF2B5EF4-FFF2-40B4-BE49-F238E27FC236}">
                    <a16:creationId xmlns:a16="http://schemas.microsoft.com/office/drawing/2014/main" id="{C4CA2352-98D6-4063-804B-D1D49F27A320}"/>
                  </a:ext>
                </a:extLst>
              </p:cNvPr>
              <p:cNvCxnSpPr/>
              <p:nvPr/>
            </p:nvCxnSpPr>
            <p:spPr>
              <a:xfrm>
                <a:off x="2427387" y="1494379"/>
                <a:ext cx="288032"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32 Conector recto">
                <a:extLst>
                  <a:ext uri="{FF2B5EF4-FFF2-40B4-BE49-F238E27FC236}">
                    <a16:creationId xmlns:a16="http://schemas.microsoft.com/office/drawing/2014/main" id="{21085521-AE85-4D54-959C-44268906102E}"/>
                  </a:ext>
                </a:extLst>
              </p:cNvPr>
              <p:cNvCxnSpPr/>
              <p:nvPr/>
            </p:nvCxnSpPr>
            <p:spPr>
              <a:xfrm>
                <a:off x="2420144" y="1700808"/>
                <a:ext cx="288032" cy="0"/>
              </a:xfrm>
              <a:prstGeom prst="line">
                <a:avLst/>
              </a:prstGeom>
              <a:ln w="19050">
                <a:solidFill>
                  <a:srgbClr val="0909B7"/>
                </a:solidFill>
              </a:ln>
            </p:spPr>
            <p:style>
              <a:lnRef idx="1">
                <a:schemeClr val="accent1"/>
              </a:lnRef>
              <a:fillRef idx="0">
                <a:schemeClr val="accent1"/>
              </a:fillRef>
              <a:effectRef idx="0">
                <a:schemeClr val="accent1"/>
              </a:effectRef>
              <a:fontRef idx="minor">
                <a:schemeClr val="tx1"/>
              </a:fontRef>
            </p:style>
          </p:cxnSp>
        </p:grpSp>
      </p:grpSp>
      <p:grpSp>
        <p:nvGrpSpPr>
          <p:cNvPr id="31" name="Grupo 30">
            <a:extLst>
              <a:ext uri="{FF2B5EF4-FFF2-40B4-BE49-F238E27FC236}">
                <a16:creationId xmlns:a16="http://schemas.microsoft.com/office/drawing/2014/main" id="{6FFEBD71-5EE8-4FDE-9806-3ED9BC5C7274}"/>
              </a:ext>
            </a:extLst>
          </p:cNvPr>
          <p:cNvGrpSpPr/>
          <p:nvPr/>
        </p:nvGrpSpPr>
        <p:grpSpPr>
          <a:xfrm>
            <a:off x="6925892" y="5013176"/>
            <a:ext cx="2029551" cy="1620538"/>
            <a:chOff x="6925892" y="5013176"/>
            <a:chExt cx="2029551" cy="1620538"/>
          </a:xfrm>
        </p:grpSpPr>
        <p:pic>
          <p:nvPicPr>
            <p:cNvPr id="27" name="Picture 5" descr="C:\Users\godinho\Documents\NanoControl\Nano-voids\colaboracion CNA blancos solidos\paper\SEM A_RBS6\A_RBS6_q01-a.jpg">
              <a:extLst>
                <a:ext uri="{FF2B5EF4-FFF2-40B4-BE49-F238E27FC236}">
                  <a16:creationId xmlns:a16="http://schemas.microsoft.com/office/drawing/2014/main" id="{3DF6DB9E-1620-482C-AA78-2489A89F0BBD}"/>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l="-325" t="13502" r="34359" b="16269"/>
            <a:stretch/>
          </p:blipFill>
          <p:spPr bwMode="auto">
            <a:xfrm>
              <a:off x="6925892" y="5013176"/>
              <a:ext cx="2029551" cy="1620538"/>
            </a:xfrm>
            <a:prstGeom prst="rect">
              <a:avLst/>
            </a:prstGeom>
            <a:noFill/>
            <a:extLst>
              <a:ext uri="{909E8E84-426E-40DD-AFC4-6F175D3DCCD1}">
                <a14:hiddenFill xmlns:a14="http://schemas.microsoft.com/office/drawing/2010/main">
                  <a:solidFill>
                    <a:srgbClr val="FFFFFF"/>
                  </a:solidFill>
                </a14:hiddenFill>
              </a:ext>
            </a:extLst>
          </p:spPr>
        </p:pic>
        <p:sp>
          <p:nvSpPr>
            <p:cNvPr id="30" name="47 CuadroTexto">
              <a:extLst>
                <a:ext uri="{FF2B5EF4-FFF2-40B4-BE49-F238E27FC236}">
                  <a16:creationId xmlns:a16="http://schemas.microsoft.com/office/drawing/2014/main" id="{A9AF766C-BB23-405A-960F-5CA3D5153E6F}"/>
                </a:ext>
              </a:extLst>
            </p:cNvPr>
            <p:cNvSpPr txBox="1"/>
            <p:nvPr/>
          </p:nvSpPr>
          <p:spPr>
            <a:xfrm>
              <a:off x="8148877" y="6272108"/>
              <a:ext cx="639376" cy="338554"/>
            </a:xfrm>
            <a:prstGeom prst="rect">
              <a:avLst/>
            </a:prstGeom>
            <a:solidFill>
              <a:schemeClr val="bg1">
                <a:lumMod val="85000"/>
              </a:schemeClr>
            </a:solidFill>
          </p:spPr>
          <p:txBody>
            <a:bodyPr wrap="square" rtlCol="0">
              <a:spAutoFit/>
            </a:bodyPr>
            <a:lstStyle/>
            <a:p>
              <a:r>
                <a:rPr lang="es-ES" sz="1600" dirty="0"/>
                <a:t>1 µm</a:t>
              </a:r>
            </a:p>
          </p:txBody>
        </p:sp>
        <p:cxnSp>
          <p:nvCxnSpPr>
            <p:cNvPr id="29" name="42 Conector recto">
              <a:extLst>
                <a:ext uri="{FF2B5EF4-FFF2-40B4-BE49-F238E27FC236}">
                  <a16:creationId xmlns:a16="http://schemas.microsoft.com/office/drawing/2014/main" id="{106E3D3E-835E-4ED8-92AA-8AAB25C9B755}"/>
                </a:ext>
              </a:extLst>
            </p:cNvPr>
            <p:cNvCxnSpPr/>
            <p:nvPr/>
          </p:nvCxnSpPr>
          <p:spPr>
            <a:xfrm>
              <a:off x="8228340" y="6533168"/>
              <a:ext cx="4804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75917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16 Grupo">
            <a:extLst>
              <a:ext uri="{FF2B5EF4-FFF2-40B4-BE49-F238E27FC236}">
                <a16:creationId xmlns:a16="http://schemas.microsoft.com/office/drawing/2014/main" id="{1D3D7885-495A-4BBC-821C-0EF26F265F44}"/>
              </a:ext>
            </a:extLst>
          </p:cNvPr>
          <p:cNvGrpSpPr/>
          <p:nvPr/>
        </p:nvGrpSpPr>
        <p:grpSpPr>
          <a:xfrm>
            <a:off x="666436" y="5221892"/>
            <a:ext cx="4430260" cy="1436315"/>
            <a:chOff x="122880" y="796778"/>
            <a:chExt cx="4430260" cy="1436315"/>
          </a:xfrm>
        </p:grpSpPr>
        <p:pic>
          <p:nvPicPr>
            <p:cNvPr id="32" name="Picture 2">
              <a:extLst>
                <a:ext uri="{FF2B5EF4-FFF2-40B4-BE49-F238E27FC236}">
                  <a16:creationId xmlns:a16="http://schemas.microsoft.com/office/drawing/2014/main" id="{6BA6EAF8-D48A-433F-928B-C59947428B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246" t="76346" r="9850" b="-1411"/>
            <a:stretch/>
          </p:blipFill>
          <p:spPr bwMode="auto">
            <a:xfrm>
              <a:off x="122880" y="796778"/>
              <a:ext cx="4430260" cy="1436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24 Rectángulo">
              <a:extLst>
                <a:ext uri="{FF2B5EF4-FFF2-40B4-BE49-F238E27FC236}">
                  <a16:creationId xmlns:a16="http://schemas.microsoft.com/office/drawing/2014/main" id="{5037E195-CAA9-4117-8396-39FDE49A6CD1}"/>
                </a:ext>
              </a:extLst>
            </p:cNvPr>
            <p:cNvSpPr/>
            <p:nvPr/>
          </p:nvSpPr>
          <p:spPr>
            <a:xfrm>
              <a:off x="3294716" y="1052736"/>
              <a:ext cx="113326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grpSp>
        <p:nvGrpSpPr>
          <p:cNvPr id="34" name="2 Grupo">
            <a:extLst>
              <a:ext uri="{FF2B5EF4-FFF2-40B4-BE49-F238E27FC236}">
                <a16:creationId xmlns:a16="http://schemas.microsoft.com/office/drawing/2014/main" id="{6752F933-F4B1-4D1E-9E80-BD6995B18687}"/>
              </a:ext>
            </a:extLst>
          </p:cNvPr>
          <p:cNvGrpSpPr/>
          <p:nvPr/>
        </p:nvGrpSpPr>
        <p:grpSpPr>
          <a:xfrm>
            <a:off x="4283968" y="4442380"/>
            <a:ext cx="4246720" cy="1711771"/>
            <a:chOff x="233784" y="736551"/>
            <a:chExt cx="4246720" cy="1711771"/>
          </a:xfrm>
        </p:grpSpPr>
        <p:sp>
          <p:nvSpPr>
            <p:cNvPr id="35" name="1 Rectángulo">
              <a:extLst>
                <a:ext uri="{FF2B5EF4-FFF2-40B4-BE49-F238E27FC236}">
                  <a16:creationId xmlns:a16="http://schemas.microsoft.com/office/drawing/2014/main" id="{ED848A7F-7AED-4C9D-BD9A-4F9111B8E063}"/>
                </a:ext>
              </a:extLst>
            </p:cNvPr>
            <p:cNvSpPr/>
            <p:nvPr/>
          </p:nvSpPr>
          <p:spPr>
            <a:xfrm>
              <a:off x="1615480" y="2204864"/>
              <a:ext cx="28803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6" name="Picture 3">
              <a:extLst>
                <a:ext uri="{FF2B5EF4-FFF2-40B4-BE49-F238E27FC236}">
                  <a16:creationId xmlns:a16="http://schemas.microsoft.com/office/drawing/2014/main" id="{AD7FDE32-3402-41E4-994B-33D960363A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56"/>
            <a:stretch/>
          </p:blipFill>
          <p:spPr bwMode="auto">
            <a:xfrm>
              <a:off x="291555" y="736551"/>
              <a:ext cx="4188949" cy="168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34 Rectángulo">
              <a:extLst>
                <a:ext uri="{FF2B5EF4-FFF2-40B4-BE49-F238E27FC236}">
                  <a16:creationId xmlns:a16="http://schemas.microsoft.com/office/drawing/2014/main" id="{31FEDD30-B225-4542-BAA2-7AC28058D53F}"/>
                </a:ext>
              </a:extLst>
            </p:cNvPr>
            <p:cNvSpPr/>
            <p:nvPr/>
          </p:nvSpPr>
          <p:spPr>
            <a:xfrm>
              <a:off x="233784" y="763985"/>
              <a:ext cx="4206685" cy="168433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38" name="14 Rectángulo">
            <a:extLst>
              <a:ext uri="{FF2B5EF4-FFF2-40B4-BE49-F238E27FC236}">
                <a16:creationId xmlns:a16="http://schemas.microsoft.com/office/drawing/2014/main" id="{E2156481-541F-4A75-81F7-75F4B949D4A1}"/>
              </a:ext>
            </a:extLst>
          </p:cNvPr>
          <p:cNvSpPr/>
          <p:nvPr/>
        </p:nvSpPr>
        <p:spPr>
          <a:xfrm>
            <a:off x="336109" y="897567"/>
            <a:ext cx="8556371" cy="1200329"/>
          </a:xfrm>
          <a:prstGeom prst="rect">
            <a:avLst/>
          </a:prstGeom>
          <a:solidFill>
            <a:schemeClr val="accent2">
              <a:lumMod val="20000"/>
              <a:lumOff val="80000"/>
            </a:schemeClr>
          </a:solidFill>
          <a:ln w="28575">
            <a:solidFill>
              <a:srgbClr val="C00000"/>
            </a:solidFill>
          </a:ln>
        </p:spPr>
        <p:txBody>
          <a:bodyPr wrap="square">
            <a:spAutoFit/>
          </a:bodyPr>
          <a:lstStyle/>
          <a:p>
            <a:r>
              <a:rPr lang="en-US" dirty="0"/>
              <a:t>● He targets were typically based on cryogenic systems or gas chambers. </a:t>
            </a:r>
          </a:p>
          <a:p>
            <a:r>
              <a:rPr lang="en-US" dirty="0"/>
              <a:t>No accessible He compounds.</a:t>
            </a:r>
          </a:p>
          <a:p>
            <a:r>
              <a:rPr lang="en-US" dirty="0"/>
              <a:t>●Thin film are easy to handle reducing energy straggling and simplifying geometry for calculations. We achieved  40 at% He content in Si and E18 at/cm2 in 1-3 µm thick films.</a:t>
            </a:r>
            <a:endParaRPr lang="en-US" b="1" dirty="0">
              <a:solidFill>
                <a:srgbClr val="C00000"/>
              </a:solidFill>
            </a:endParaRPr>
          </a:p>
        </p:txBody>
      </p:sp>
      <p:pic>
        <p:nvPicPr>
          <p:cNvPr id="39" name="Picture 4">
            <a:extLst>
              <a:ext uri="{FF2B5EF4-FFF2-40B4-BE49-F238E27FC236}">
                <a16:creationId xmlns:a16="http://schemas.microsoft.com/office/drawing/2014/main" id="{D222B984-7D90-4419-85E0-E1F72075DC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3561863"/>
            <a:ext cx="2153039" cy="1551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0" name="Group 4">
            <a:extLst>
              <a:ext uri="{FF2B5EF4-FFF2-40B4-BE49-F238E27FC236}">
                <a16:creationId xmlns:a16="http://schemas.microsoft.com/office/drawing/2014/main" id="{B93674F0-20D4-4268-B735-A619EDE00FCA}"/>
              </a:ext>
            </a:extLst>
          </p:cNvPr>
          <p:cNvGrpSpPr>
            <a:grpSpLocks/>
          </p:cNvGrpSpPr>
          <p:nvPr/>
        </p:nvGrpSpPr>
        <p:grpSpPr bwMode="auto">
          <a:xfrm>
            <a:off x="323528" y="317775"/>
            <a:ext cx="8640960" cy="446203"/>
            <a:chOff x="204" y="136"/>
            <a:chExt cx="5443" cy="2867"/>
          </a:xfrm>
          <a:solidFill>
            <a:schemeClr val="accent1">
              <a:lumMod val="20000"/>
              <a:lumOff val="80000"/>
            </a:schemeClr>
          </a:solidFill>
        </p:grpSpPr>
        <p:sp>
          <p:nvSpPr>
            <p:cNvPr id="41" name="AutoShape 5">
              <a:extLst>
                <a:ext uri="{FF2B5EF4-FFF2-40B4-BE49-F238E27FC236}">
                  <a16:creationId xmlns:a16="http://schemas.microsoft.com/office/drawing/2014/main" id="{A80F543D-2CCA-48AD-99AB-8BE3DEB6EF14}"/>
                </a:ext>
              </a:extLst>
            </p:cNvPr>
            <p:cNvSpPr>
              <a:spLocks noChangeArrowheads="1"/>
            </p:cNvSpPr>
            <p:nvPr/>
          </p:nvSpPr>
          <p:spPr bwMode="auto">
            <a:xfrm>
              <a:off x="204" y="136"/>
              <a:ext cx="5443" cy="2867"/>
            </a:xfrm>
            <a:prstGeom prst="roundRect">
              <a:avLst>
                <a:gd name="adj" fmla="val 16667"/>
              </a:avLst>
            </a:prstGeom>
            <a:grpFill/>
            <a:ln w="28575">
              <a:solidFill>
                <a:srgbClr val="0070C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ES" altLang="es-ES"/>
            </a:p>
          </p:txBody>
        </p:sp>
        <p:sp>
          <p:nvSpPr>
            <p:cNvPr id="42" name="Text Box 6">
              <a:extLst>
                <a:ext uri="{FF2B5EF4-FFF2-40B4-BE49-F238E27FC236}">
                  <a16:creationId xmlns:a16="http://schemas.microsoft.com/office/drawing/2014/main" id="{8B4C297A-535B-46DC-BFD3-284B1B595237}"/>
                </a:ext>
              </a:extLst>
            </p:cNvPr>
            <p:cNvSpPr txBox="1">
              <a:spLocks noChangeArrowheads="1"/>
            </p:cNvSpPr>
            <p:nvPr/>
          </p:nvSpPr>
          <p:spPr bwMode="auto">
            <a:xfrm>
              <a:off x="420" y="432"/>
              <a:ext cx="5083" cy="2571"/>
            </a:xfrm>
            <a:prstGeom prst="rect">
              <a:avLst/>
            </a:prstGeom>
            <a:grpFill/>
            <a:ln w="9525">
              <a:noFill/>
              <a:miter lim="800000"/>
              <a:headEnd/>
              <a:tailEnd/>
            </a:ln>
            <a:effectLst/>
          </p:spPr>
          <p:txBody>
            <a:bodyPr wrap="square">
              <a:spAutoFit/>
            </a:bodyPr>
            <a:lstStyle/>
            <a:p>
              <a:pPr algn="ctr">
                <a:defRPr/>
              </a:pPr>
              <a:r>
                <a:rPr lang="en-GB" sz="2000" b="1" dirty="0">
                  <a:solidFill>
                    <a:srgbClr val="000099"/>
                  </a:solidFill>
                  <a:latin typeface="Calibri" pitchFamily="34" charset="0"/>
                </a:rPr>
                <a:t>Solid-gas nanocomposite films as targets for nuclear reactions studies</a:t>
              </a:r>
              <a:endParaRPr lang="es-ES" sz="2000" b="1" dirty="0">
                <a:solidFill>
                  <a:srgbClr val="000099"/>
                </a:solidFill>
                <a:latin typeface="Calibri" pitchFamily="34" charset="0"/>
              </a:endParaRPr>
            </a:p>
          </p:txBody>
        </p:sp>
      </p:grpSp>
      <p:sp>
        <p:nvSpPr>
          <p:cNvPr id="43" name="18 Rectángulo">
            <a:extLst>
              <a:ext uri="{FF2B5EF4-FFF2-40B4-BE49-F238E27FC236}">
                <a16:creationId xmlns:a16="http://schemas.microsoft.com/office/drawing/2014/main" id="{A9E8A7C1-3943-48FB-ACDD-8A46ADBCBD85}"/>
              </a:ext>
            </a:extLst>
          </p:cNvPr>
          <p:cNvSpPr/>
          <p:nvPr/>
        </p:nvSpPr>
        <p:spPr>
          <a:xfrm>
            <a:off x="4490600" y="5502888"/>
            <a:ext cx="936105" cy="588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5 Rectángulo">
            <a:extLst>
              <a:ext uri="{FF2B5EF4-FFF2-40B4-BE49-F238E27FC236}">
                <a16:creationId xmlns:a16="http://schemas.microsoft.com/office/drawing/2014/main" id="{83E60C64-0993-4830-A08D-826549B4032A}"/>
              </a:ext>
            </a:extLst>
          </p:cNvPr>
          <p:cNvSpPr/>
          <p:nvPr/>
        </p:nvSpPr>
        <p:spPr>
          <a:xfrm>
            <a:off x="5426705" y="5671287"/>
            <a:ext cx="526991" cy="222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6 CuadroTexto">
            <a:extLst>
              <a:ext uri="{FF2B5EF4-FFF2-40B4-BE49-F238E27FC236}">
                <a16:creationId xmlns:a16="http://schemas.microsoft.com/office/drawing/2014/main" id="{1914FF13-354A-4089-940B-31294AC75EDF}"/>
              </a:ext>
            </a:extLst>
          </p:cNvPr>
          <p:cNvSpPr txBox="1"/>
          <p:nvPr/>
        </p:nvSpPr>
        <p:spPr>
          <a:xfrm>
            <a:off x="4698129" y="5191927"/>
            <a:ext cx="1222047" cy="584775"/>
          </a:xfrm>
          <a:prstGeom prst="rect">
            <a:avLst/>
          </a:prstGeom>
          <a:noFill/>
        </p:spPr>
        <p:txBody>
          <a:bodyPr wrap="square" rtlCol="0">
            <a:spAutoFit/>
          </a:bodyPr>
          <a:lstStyle/>
          <a:p>
            <a:r>
              <a:rPr lang="es-ES" sz="1600" b="1" dirty="0" err="1"/>
              <a:t>Radioactive</a:t>
            </a:r>
            <a:r>
              <a:rPr lang="es-ES" sz="1600" b="1" dirty="0"/>
              <a:t> </a:t>
            </a:r>
            <a:r>
              <a:rPr lang="es-ES" sz="1600" b="1" dirty="0" err="1"/>
              <a:t>beam</a:t>
            </a:r>
            <a:endParaRPr lang="es-ES" sz="1600" b="1" dirty="0"/>
          </a:p>
        </p:txBody>
      </p:sp>
      <p:sp>
        <p:nvSpPr>
          <p:cNvPr id="46" name="15 Rectángulo">
            <a:extLst>
              <a:ext uri="{FF2B5EF4-FFF2-40B4-BE49-F238E27FC236}">
                <a16:creationId xmlns:a16="http://schemas.microsoft.com/office/drawing/2014/main" id="{B14FFD12-640B-472F-8164-7DEA1726F227}"/>
              </a:ext>
            </a:extLst>
          </p:cNvPr>
          <p:cNvSpPr/>
          <p:nvPr/>
        </p:nvSpPr>
        <p:spPr>
          <a:xfrm>
            <a:off x="666436" y="2189289"/>
            <a:ext cx="7905380" cy="1200329"/>
          </a:xfrm>
          <a:prstGeom prst="rect">
            <a:avLst/>
          </a:prstGeom>
          <a:solidFill>
            <a:schemeClr val="accent2">
              <a:lumMod val="20000"/>
              <a:lumOff val="80000"/>
            </a:schemeClr>
          </a:solidFill>
          <a:ln w="28575">
            <a:solidFill>
              <a:srgbClr val="C00000"/>
            </a:solidFill>
          </a:ln>
        </p:spPr>
        <p:txBody>
          <a:bodyPr wrap="square">
            <a:spAutoFit/>
          </a:bodyPr>
          <a:lstStyle/>
          <a:p>
            <a:r>
              <a:rPr lang="en-GB" b="1" dirty="0">
                <a:solidFill>
                  <a:srgbClr val="000099"/>
                </a:solidFill>
                <a:latin typeface="Calibri" pitchFamily="34" charset="0"/>
              </a:rPr>
              <a:t>(1) Elastic scattering cross section determination.</a:t>
            </a:r>
            <a:endParaRPr lang="es-ES" b="1" dirty="0">
              <a:solidFill>
                <a:srgbClr val="000099"/>
              </a:solidFill>
              <a:latin typeface="Calibri" pitchFamily="34" charset="0"/>
            </a:endParaRPr>
          </a:p>
          <a:p>
            <a:r>
              <a:rPr lang="en-US" b="1" dirty="0">
                <a:solidFill>
                  <a:srgbClr val="000099"/>
                </a:solidFill>
                <a:latin typeface="Calibri" pitchFamily="34" charset="0"/>
              </a:rPr>
              <a:t>(2) The study of nuclear properties of radioactive nuclei by Inverse Kinematics. The radioactive ion beam (short lifetime) is irradiating a Helium target. </a:t>
            </a:r>
          </a:p>
          <a:p>
            <a:r>
              <a:rPr lang="en-US" b="1" dirty="0">
                <a:solidFill>
                  <a:srgbClr val="000099"/>
                </a:solidFill>
                <a:latin typeface="Calibri" pitchFamily="34" charset="0"/>
              </a:rPr>
              <a:t>First tests started with stable beams</a:t>
            </a:r>
          </a:p>
        </p:txBody>
      </p:sp>
    </p:spTree>
    <p:extLst>
      <p:ext uri="{BB962C8B-B14F-4D97-AF65-F5344CB8AC3E}">
        <p14:creationId xmlns:p14="http://schemas.microsoft.com/office/powerpoint/2010/main" val="3330684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99FE799D-658C-4C11-84AD-27456C31DE91}"/>
              </a:ext>
            </a:extLst>
          </p:cNvPr>
          <p:cNvGrpSpPr>
            <a:grpSpLocks/>
          </p:cNvGrpSpPr>
          <p:nvPr/>
        </p:nvGrpSpPr>
        <p:grpSpPr bwMode="auto">
          <a:xfrm>
            <a:off x="2339961" y="355411"/>
            <a:ext cx="4536504" cy="462330"/>
            <a:chOff x="204" y="136"/>
            <a:chExt cx="5443" cy="1829"/>
          </a:xfrm>
          <a:solidFill>
            <a:schemeClr val="accent1">
              <a:lumMod val="20000"/>
              <a:lumOff val="80000"/>
            </a:schemeClr>
          </a:solidFill>
        </p:grpSpPr>
        <p:sp>
          <p:nvSpPr>
            <p:cNvPr id="3" name="AutoShape 5">
              <a:extLst>
                <a:ext uri="{FF2B5EF4-FFF2-40B4-BE49-F238E27FC236}">
                  <a16:creationId xmlns:a16="http://schemas.microsoft.com/office/drawing/2014/main" id="{F0C42EE4-361A-42A5-920E-C0EAA386C6BE}"/>
                </a:ext>
              </a:extLst>
            </p:cNvPr>
            <p:cNvSpPr>
              <a:spLocks noChangeArrowheads="1"/>
            </p:cNvSpPr>
            <p:nvPr/>
          </p:nvSpPr>
          <p:spPr bwMode="auto">
            <a:xfrm>
              <a:off x="204" y="136"/>
              <a:ext cx="5443" cy="1829"/>
            </a:xfrm>
            <a:prstGeom prst="roundRect">
              <a:avLst>
                <a:gd name="adj" fmla="val 16667"/>
              </a:avLst>
            </a:prstGeom>
            <a:grpFill/>
            <a:ln w="28575">
              <a:solidFill>
                <a:srgbClr val="0070C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ES" altLang="es-ES"/>
            </a:p>
          </p:txBody>
        </p:sp>
        <p:sp>
          <p:nvSpPr>
            <p:cNvPr id="4" name="Text Box 6">
              <a:extLst>
                <a:ext uri="{FF2B5EF4-FFF2-40B4-BE49-F238E27FC236}">
                  <a16:creationId xmlns:a16="http://schemas.microsoft.com/office/drawing/2014/main" id="{A47DAD76-56AD-4218-B6EA-F015A630123A}"/>
                </a:ext>
              </a:extLst>
            </p:cNvPr>
            <p:cNvSpPr txBox="1">
              <a:spLocks noChangeArrowheads="1"/>
            </p:cNvSpPr>
            <p:nvPr/>
          </p:nvSpPr>
          <p:spPr bwMode="auto">
            <a:xfrm>
              <a:off x="333" y="268"/>
              <a:ext cx="5184" cy="1583"/>
            </a:xfrm>
            <a:prstGeom prst="rect">
              <a:avLst/>
            </a:prstGeom>
            <a:grpFill/>
            <a:ln w="9525">
              <a:noFill/>
              <a:miter lim="800000"/>
              <a:headEnd/>
              <a:tailEnd/>
            </a:ln>
            <a:effectLst/>
          </p:spPr>
          <p:txBody>
            <a:bodyPr>
              <a:spAutoFit/>
            </a:bodyPr>
            <a:lstStyle/>
            <a:p>
              <a:pPr algn="ctr">
                <a:defRPr/>
              </a:pPr>
              <a:r>
                <a:rPr lang="en-GB" sz="2000" b="1" dirty="0">
                  <a:solidFill>
                    <a:srgbClr val="000099"/>
                  </a:solidFill>
                  <a:latin typeface="Calibri" pitchFamily="34" charset="0"/>
                </a:rPr>
                <a:t>Layers with </a:t>
              </a:r>
              <a:r>
                <a:rPr lang="en-GB" sz="2000" b="1" baseline="30000" dirty="0">
                  <a:solidFill>
                    <a:srgbClr val="000099"/>
                  </a:solidFill>
                  <a:latin typeface="Calibri" pitchFamily="34" charset="0"/>
                </a:rPr>
                <a:t>3</a:t>
              </a:r>
              <a:r>
                <a:rPr lang="en-GB" sz="2000" b="1" dirty="0">
                  <a:solidFill>
                    <a:srgbClr val="000099"/>
                  </a:solidFill>
                  <a:latin typeface="Calibri" pitchFamily="34" charset="0"/>
                </a:rPr>
                <a:t>He trapped</a:t>
              </a:r>
              <a:endParaRPr lang="es-ES" sz="2000" b="1" dirty="0">
                <a:solidFill>
                  <a:srgbClr val="000099"/>
                </a:solidFill>
                <a:latin typeface="Calibri" pitchFamily="34" charset="0"/>
              </a:endParaRPr>
            </a:p>
          </p:txBody>
        </p:sp>
      </p:grpSp>
      <p:pic>
        <p:nvPicPr>
          <p:cNvPr id="5" name="Picture 2">
            <a:extLst>
              <a:ext uri="{FF2B5EF4-FFF2-40B4-BE49-F238E27FC236}">
                <a16:creationId xmlns:a16="http://schemas.microsoft.com/office/drawing/2014/main" id="{18D78019-6311-4384-ABC6-5AA327670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478313"/>
            <a:ext cx="5473227" cy="3375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47 Rectángulo">
            <a:extLst>
              <a:ext uri="{FF2B5EF4-FFF2-40B4-BE49-F238E27FC236}">
                <a16:creationId xmlns:a16="http://schemas.microsoft.com/office/drawing/2014/main" id="{BA2F7F4A-D8A4-45F5-8DFF-ADCC8F33C95C}"/>
              </a:ext>
            </a:extLst>
          </p:cNvPr>
          <p:cNvSpPr/>
          <p:nvPr/>
        </p:nvSpPr>
        <p:spPr>
          <a:xfrm>
            <a:off x="465768" y="4853367"/>
            <a:ext cx="8282695" cy="369332"/>
          </a:xfrm>
          <a:prstGeom prst="rect">
            <a:avLst/>
          </a:prstGeom>
        </p:spPr>
        <p:txBody>
          <a:bodyPr wrap="square">
            <a:spAutoFit/>
          </a:bodyPr>
          <a:lstStyle/>
          <a:p>
            <a:r>
              <a:rPr lang="es-ES" b="1" dirty="0"/>
              <a:t>● </a:t>
            </a:r>
            <a:r>
              <a:rPr lang="es-ES" b="1" dirty="0" err="1"/>
              <a:t>We</a:t>
            </a:r>
            <a:r>
              <a:rPr lang="es-ES" b="1" dirty="0"/>
              <a:t> </a:t>
            </a:r>
            <a:r>
              <a:rPr lang="es-ES" b="1" dirty="0" err="1"/>
              <a:t>operated</a:t>
            </a:r>
            <a:r>
              <a:rPr lang="es-ES" b="1" dirty="0"/>
              <a:t> </a:t>
            </a:r>
            <a:r>
              <a:rPr lang="es-ES" b="1" dirty="0" err="1"/>
              <a:t>the</a:t>
            </a:r>
            <a:r>
              <a:rPr lang="es-ES" b="1" dirty="0"/>
              <a:t> MS </a:t>
            </a:r>
            <a:r>
              <a:rPr lang="es-ES" b="1" dirty="0" err="1"/>
              <a:t>deposition</a:t>
            </a:r>
            <a:r>
              <a:rPr lang="es-ES" b="1" dirty="0"/>
              <a:t> in a </a:t>
            </a:r>
            <a:r>
              <a:rPr lang="es-ES" b="1" dirty="0" err="1"/>
              <a:t>quasistatic</a:t>
            </a:r>
            <a:r>
              <a:rPr lang="es-ES" b="1" dirty="0"/>
              <a:t> </a:t>
            </a:r>
            <a:r>
              <a:rPr lang="es-ES" b="1" dirty="0" err="1"/>
              <a:t>regime</a:t>
            </a:r>
            <a:r>
              <a:rPr lang="es-ES" b="1" dirty="0"/>
              <a:t> to </a:t>
            </a:r>
            <a:r>
              <a:rPr lang="es-ES" b="1" dirty="0" err="1"/>
              <a:t>avoid</a:t>
            </a:r>
            <a:r>
              <a:rPr lang="es-ES" b="1" dirty="0"/>
              <a:t> </a:t>
            </a:r>
            <a:r>
              <a:rPr lang="es-ES" b="1" baseline="30000" dirty="0"/>
              <a:t>3</a:t>
            </a:r>
            <a:r>
              <a:rPr lang="es-ES" b="1" dirty="0"/>
              <a:t>He </a:t>
            </a:r>
            <a:r>
              <a:rPr lang="es-ES" b="1" dirty="0" err="1"/>
              <a:t>consumption</a:t>
            </a:r>
            <a:endParaRPr lang="es-ES" b="1" dirty="0"/>
          </a:p>
        </p:txBody>
      </p:sp>
      <p:sp>
        <p:nvSpPr>
          <p:cNvPr id="7" name="48 Rectángulo">
            <a:extLst>
              <a:ext uri="{FF2B5EF4-FFF2-40B4-BE49-F238E27FC236}">
                <a16:creationId xmlns:a16="http://schemas.microsoft.com/office/drawing/2014/main" id="{DCADC676-DF3C-4BF9-A43E-F4263F0C0D32}"/>
              </a:ext>
            </a:extLst>
          </p:cNvPr>
          <p:cNvSpPr/>
          <p:nvPr/>
        </p:nvSpPr>
        <p:spPr>
          <a:xfrm>
            <a:off x="6468664" y="1866057"/>
            <a:ext cx="2399978" cy="646331"/>
          </a:xfrm>
          <a:prstGeom prst="rect">
            <a:avLst/>
          </a:prstGeom>
          <a:solidFill>
            <a:schemeClr val="accent1">
              <a:lumMod val="20000"/>
              <a:lumOff val="80000"/>
            </a:schemeClr>
          </a:solidFill>
        </p:spPr>
        <p:txBody>
          <a:bodyPr wrap="square">
            <a:spAutoFit/>
          </a:bodyPr>
          <a:lstStyle/>
          <a:p>
            <a:pPr algn="ctr"/>
            <a:r>
              <a:rPr lang="es-ES" b="1" dirty="0" err="1"/>
              <a:t>Low</a:t>
            </a:r>
            <a:r>
              <a:rPr lang="es-ES" b="1" dirty="0"/>
              <a:t> gas </a:t>
            </a:r>
            <a:r>
              <a:rPr lang="es-ES" b="1" dirty="0" err="1"/>
              <a:t>consumption</a:t>
            </a:r>
            <a:r>
              <a:rPr lang="es-ES" b="1" dirty="0"/>
              <a:t> </a:t>
            </a:r>
            <a:r>
              <a:rPr lang="es-ES" b="1" dirty="0" err="1"/>
              <a:t>methodology</a:t>
            </a:r>
            <a:r>
              <a:rPr lang="es-ES" b="1" dirty="0"/>
              <a:t>. </a:t>
            </a:r>
          </a:p>
        </p:txBody>
      </p:sp>
      <p:sp>
        <p:nvSpPr>
          <p:cNvPr id="8" name="50 Rectángulo">
            <a:extLst>
              <a:ext uri="{FF2B5EF4-FFF2-40B4-BE49-F238E27FC236}">
                <a16:creationId xmlns:a16="http://schemas.microsoft.com/office/drawing/2014/main" id="{D3C4176F-8B3E-49BA-B6BC-23AB04E7376C}"/>
              </a:ext>
            </a:extLst>
          </p:cNvPr>
          <p:cNvSpPr/>
          <p:nvPr/>
        </p:nvSpPr>
        <p:spPr>
          <a:xfrm>
            <a:off x="1149499" y="1105773"/>
            <a:ext cx="1944216" cy="369332"/>
          </a:xfrm>
          <a:prstGeom prst="rect">
            <a:avLst/>
          </a:prstGeom>
          <a:solidFill>
            <a:schemeClr val="accent2">
              <a:lumMod val="20000"/>
              <a:lumOff val="80000"/>
            </a:schemeClr>
          </a:solidFill>
          <a:ln w="28575">
            <a:solidFill>
              <a:srgbClr val="C00000"/>
            </a:solidFill>
          </a:ln>
        </p:spPr>
        <p:txBody>
          <a:bodyPr wrap="square">
            <a:spAutoFit/>
          </a:bodyPr>
          <a:lstStyle/>
          <a:p>
            <a:r>
              <a:rPr lang="en-US" dirty="0"/>
              <a:t>a-Si:3He or W:3He</a:t>
            </a:r>
            <a:endParaRPr lang="es-ES" dirty="0"/>
          </a:p>
        </p:txBody>
      </p:sp>
      <p:sp>
        <p:nvSpPr>
          <p:cNvPr id="9" name="13 Rectángulo">
            <a:extLst>
              <a:ext uri="{FF2B5EF4-FFF2-40B4-BE49-F238E27FC236}">
                <a16:creationId xmlns:a16="http://schemas.microsoft.com/office/drawing/2014/main" id="{AC91ECF2-78AC-4FB7-833C-2ABFCD9952F6}"/>
              </a:ext>
            </a:extLst>
          </p:cNvPr>
          <p:cNvSpPr/>
          <p:nvPr/>
        </p:nvSpPr>
        <p:spPr>
          <a:xfrm>
            <a:off x="258248" y="5354245"/>
            <a:ext cx="8699931" cy="923330"/>
          </a:xfrm>
          <a:prstGeom prst="rect">
            <a:avLst/>
          </a:prstGeom>
          <a:solidFill>
            <a:schemeClr val="accent2">
              <a:lumMod val="20000"/>
              <a:lumOff val="80000"/>
            </a:schemeClr>
          </a:solidFill>
          <a:ln w="28575">
            <a:solidFill>
              <a:srgbClr val="C00000"/>
            </a:solidFill>
          </a:ln>
        </p:spPr>
        <p:txBody>
          <a:bodyPr wrap="square">
            <a:spAutoFit/>
          </a:bodyPr>
          <a:lstStyle/>
          <a:p>
            <a:r>
              <a:rPr lang="en-US" b="1" dirty="0"/>
              <a:t>3He is a very interesting isotope for nuclear reactions studies and detectors. It is however scarce in our atmosphere and therefore very expensive. The MS methodology needed to be adapted for this particular case. We achieved up to 30 at% 3-He content in Si.</a:t>
            </a:r>
            <a:endParaRPr lang="en-US" b="1" dirty="0">
              <a:solidFill>
                <a:srgbClr val="C00000"/>
              </a:solidFill>
            </a:endParaRPr>
          </a:p>
        </p:txBody>
      </p:sp>
    </p:spTree>
    <p:extLst>
      <p:ext uri="{BB962C8B-B14F-4D97-AF65-F5344CB8AC3E}">
        <p14:creationId xmlns:p14="http://schemas.microsoft.com/office/powerpoint/2010/main" val="219374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C1C7C88-2375-4A0D-9C1A-AAF379802A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8856"/>
          <a:stretch/>
        </p:blipFill>
        <p:spPr bwMode="auto">
          <a:xfrm>
            <a:off x="261021" y="1411898"/>
            <a:ext cx="3867942" cy="252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50 Rectángulo">
            <a:extLst>
              <a:ext uri="{FF2B5EF4-FFF2-40B4-BE49-F238E27FC236}">
                <a16:creationId xmlns:a16="http://schemas.microsoft.com/office/drawing/2014/main" id="{62497904-B2C9-4AE9-8D0F-AC624C0C9A86}"/>
              </a:ext>
            </a:extLst>
          </p:cNvPr>
          <p:cNvSpPr/>
          <p:nvPr/>
        </p:nvSpPr>
        <p:spPr>
          <a:xfrm>
            <a:off x="483174" y="1227232"/>
            <a:ext cx="2103994" cy="369332"/>
          </a:xfrm>
          <a:prstGeom prst="rect">
            <a:avLst/>
          </a:prstGeom>
          <a:solidFill>
            <a:schemeClr val="accent2">
              <a:lumMod val="20000"/>
              <a:lumOff val="80000"/>
            </a:schemeClr>
          </a:solidFill>
          <a:ln w="28575">
            <a:solidFill>
              <a:srgbClr val="C00000"/>
            </a:solidFill>
          </a:ln>
        </p:spPr>
        <p:txBody>
          <a:bodyPr wrap="square">
            <a:spAutoFit/>
          </a:bodyPr>
          <a:lstStyle/>
          <a:p>
            <a:r>
              <a:rPr lang="en-US" dirty="0"/>
              <a:t>W:</a:t>
            </a:r>
            <a:r>
              <a:rPr lang="en-US" baseline="30000" dirty="0"/>
              <a:t>3</a:t>
            </a:r>
            <a:r>
              <a:rPr lang="en-US" dirty="0"/>
              <a:t>He on a gold foil</a:t>
            </a:r>
            <a:endParaRPr lang="es-ES" dirty="0"/>
          </a:p>
        </p:txBody>
      </p:sp>
      <p:sp>
        <p:nvSpPr>
          <p:cNvPr id="4" name="1 Rectángulo">
            <a:extLst>
              <a:ext uri="{FF2B5EF4-FFF2-40B4-BE49-F238E27FC236}">
                <a16:creationId xmlns:a16="http://schemas.microsoft.com/office/drawing/2014/main" id="{8C8C50CE-A5B7-4551-881A-BEAFCAE3B3CD}"/>
              </a:ext>
            </a:extLst>
          </p:cNvPr>
          <p:cNvSpPr/>
          <p:nvPr/>
        </p:nvSpPr>
        <p:spPr>
          <a:xfrm>
            <a:off x="4949218" y="1066892"/>
            <a:ext cx="3976201" cy="40011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ES" sz="2000" dirty="0" err="1"/>
              <a:t>Reaction</a:t>
            </a:r>
            <a:r>
              <a:rPr lang="es-ES" sz="2000" dirty="0"/>
              <a:t> </a:t>
            </a:r>
            <a:r>
              <a:rPr lang="es-ES" sz="2000" dirty="0" err="1"/>
              <a:t>for</a:t>
            </a:r>
            <a:r>
              <a:rPr lang="es-ES" sz="2000" dirty="0"/>
              <a:t> test: </a:t>
            </a:r>
            <a:r>
              <a:rPr lang="es-ES" sz="2000" baseline="30000" dirty="0"/>
              <a:t>64</a:t>
            </a:r>
            <a:r>
              <a:rPr lang="es-ES" sz="2000" dirty="0"/>
              <a:t>Zn(</a:t>
            </a:r>
            <a:r>
              <a:rPr lang="es-ES" sz="2000" baseline="30000" dirty="0"/>
              <a:t>3</a:t>
            </a:r>
            <a:r>
              <a:rPr lang="es-ES" sz="2000" dirty="0"/>
              <a:t>He,n)</a:t>
            </a:r>
            <a:r>
              <a:rPr lang="es-ES" sz="2000" baseline="30000" dirty="0"/>
              <a:t>66</a:t>
            </a:r>
            <a:r>
              <a:rPr lang="es-ES" sz="2000" dirty="0"/>
              <a:t>Ge</a:t>
            </a:r>
          </a:p>
        </p:txBody>
      </p:sp>
      <p:sp>
        <p:nvSpPr>
          <p:cNvPr id="5" name="2 Rectángulo">
            <a:extLst>
              <a:ext uri="{FF2B5EF4-FFF2-40B4-BE49-F238E27FC236}">
                <a16:creationId xmlns:a16="http://schemas.microsoft.com/office/drawing/2014/main" id="{B2E23A2C-88A0-404B-A161-39322791DB8C}"/>
              </a:ext>
            </a:extLst>
          </p:cNvPr>
          <p:cNvSpPr/>
          <p:nvPr/>
        </p:nvSpPr>
        <p:spPr>
          <a:xfrm>
            <a:off x="4706575" y="1488937"/>
            <a:ext cx="4218844" cy="707886"/>
          </a:xfrm>
          <a:prstGeom prst="rect">
            <a:avLst/>
          </a:prstGeom>
        </p:spPr>
        <p:txBody>
          <a:bodyPr wrap="square">
            <a:spAutoFit/>
          </a:bodyPr>
          <a:lstStyle/>
          <a:p>
            <a:r>
              <a:rPr lang="es-ES" sz="2000" dirty="0" err="1"/>
              <a:t>Beam</a:t>
            </a:r>
            <a:r>
              <a:rPr lang="es-ES" sz="2000" dirty="0"/>
              <a:t>: </a:t>
            </a:r>
            <a:r>
              <a:rPr lang="es-ES" sz="2000" baseline="30000" dirty="0"/>
              <a:t>64</a:t>
            </a:r>
            <a:r>
              <a:rPr lang="es-ES" sz="2000" dirty="0"/>
              <a:t>Zn at </a:t>
            </a:r>
            <a:r>
              <a:rPr lang="es-ES" sz="2000" b="1" dirty="0"/>
              <a:t>275 </a:t>
            </a:r>
            <a:r>
              <a:rPr lang="es-ES" sz="2000" b="1" dirty="0" err="1"/>
              <a:t>MeV</a:t>
            </a:r>
            <a:endParaRPr lang="es-ES" sz="2000" b="1" dirty="0"/>
          </a:p>
          <a:p>
            <a:r>
              <a:rPr lang="es-ES" sz="2000" dirty="0" err="1"/>
              <a:t>Intensity</a:t>
            </a:r>
            <a:r>
              <a:rPr lang="es-ES" sz="2000" dirty="0"/>
              <a:t>: 0.5-5 </a:t>
            </a:r>
            <a:r>
              <a:rPr lang="es-ES" sz="2000" dirty="0" err="1"/>
              <a:t>pnA</a:t>
            </a:r>
            <a:r>
              <a:rPr lang="es-ES" sz="2000" dirty="0"/>
              <a:t>. </a:t>
            </a:r>
            <a:r>
              <a:rPr lang="es-ES" sz="2000" dirty="0" err="1"/>
              <a:t>Duration</a:t>
            </a:r>
            <a:r>
              <a:rPr lang="es-ES" sz="2000" dirty="0"/>
              <a:t>: 22hours</a:t>
            </a:r>
          </a:p>
        </p:txBody>
      </p:sp>
      <p:pic>
        <p:nvPicPr>
          <p:cNvPr id="6" name="Picture 3">
            <a:extLst>
              <a:ext uri="{FF2B5EF4-FFF2-40B4-BE49-F238E27FC236}">
                <a16:creationId xmlns:a16="http://schemas.microsoft.com/office/drawing/2014/main" id="{71A09FD1-A08B-4387-979B-B39368FB4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8505" y="2149584"/>
            <a:ext cx="5041613" cy="2833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3 Rectángulo">
            <a:extLst>
              <a:ext uri="{FF2B5EF4-FFF2-40B4-BE49-F238E27FC236}">
                <a16:creationId xmlns:a16="http://schemas.microsoft.com/office/drawing/2014/main" id="{424CC00A-436B-4168-96A5-BEC997AD8FE2}"/>
              </a:ext>
            </a:extLst>
          </p:cNvPr>
          <p:cNvSpPr/>
          <p:nvPr/>
        </p:nvSpPr>
        <p:spPr>
          <a:xfrm>
            <a:off x="4619172" y="4982750"/>
            <a:ext cx="3864757" cy="1018869"/>
          </a:xfrm>
          <a:prstGeom prst="rect">
            <a:avLst/>
          </a:prstGeom>
        </p:spPr>
        <p:txBody>
          <a:bodyPr wrap="square">
            <a:spAutoFit/>
          </a:bodyPr>
          <a:lstStyle/>
          <a:p>
            <a:pPr algn="just">
              <a:lnSpc>
                <a:spcPts val="1800"/>
              </a:lnSpc>
            </a:pPr>
            <a:r>
              <a:rPr lang="en-GB" dirty="0"/>
              <a:t>The </a:t>
            </a:r>
            <a:r>
              <a:rPr lang="en-GB" baseline="30000" dirty="0"/>
              <a:t>3</a:t>
            </a:r>
            <a:r>
              <a:rPr lang="en-GB" dirty="0"/>
              <a:t>He was expelled out of the target due to the scattering with the </a:t>
            </a:r>
            <a:r>
              <a:rPr lang="en-GB" baseline="30000" dirty="0"/>
              <a:t>64</a:t>
            </a:r>
            <a:r>
              <a:rPr lang="en-GB" dirty="0"/>
              <a:t>Zn probe beam and was detected in the ΔE-E telescopes (the </a:t>
            </a:r>
            <a:r>
              <a:rPr lang="en-GB" dirty="0" err="1"/>
              <a:t>Euclides</a:t>
            </a:r>
            <a:r>
              <a:rPr lang="en-GB" dirty="0"/>
              <a:t> detector). </a:t>
            </a:r>
            <a:endParaRPr lang="es-ES" dirty="0"/>
          </a:p>
        </p:txBody>
      </p:sp>
      <p:sp>
        <p:nvSpPr>
          <p:cNvPr id="8" name="26 Rectángulo">
            <a:extLst>
              <a:ext uri="{FF2B5EF4-FFF2-40B4-BE49-F238E27FC236}">
                <a16:creationId xmlns:a16="http://schemas.microsoft.com/office/drawing/2014/main" id="{0071B5CF-4F52-473B-AC02-7A0AD9E6FE03}"/>
              </a:ext>
            </a:extLst>
          </p:cNvPr>
          <p:cNvSpPr/>
          <p:nvPr/>
        </p:nvSpPr>
        <p:spPr>
          <a:xfrm>
            <a:off x="5571326" y="234732"/>
            <a:ext cx="3417895"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b="1" dirty="0">
                <a:solidFill>
                  <a:srgbClr val="C00000"/>
                </a:solidFill>
              </a:rPr>
              <a:t>INFN-LNL </a:t>
            </a:r>
            <a:r>
              <a:rPr lang="es-ES" b="1" dirty="0" err="1">
                <a:solidFill>
                  <a:srgbClr val="C00000"/>
                </a:solidFill>
              </a:rPr>
              <a:t>Legnaro</a:t>
            </a:r>
            <a:r>
              <a:rPr lang="es-ES" b="1" dirty="0">
                <a:solidFill>
                  <a:srgbClr val="C00000"/>
                </a:solidFill>
              </a:rPr>
              <a:t> </a:t>
            </a:r>
            <a:r>
              <a:rPr lang="es-ES" dirty="0"/>
              <a:t>J.J. Valiente, </a:t>
            </a:r>
            <a:r>
              <a:rPr lang="es-ES" b="1" dirty="0">
                <a:solidFill>
                  <a:srgbClr val="C00000"/>
                </a:solidFill>
              </a:rPr>
              <a:t>IFIC-CSIC </a:t>
            </a:r>
            <a:r>
              <a:rPr lang="es-ES" dirty="0"/>
              <a:t>A. Gadea</a:t>
            </a:r>
            <a:endParaRPr lang="es-ES" b="1" dirty="0">
              <a:solidFill>
                <a:srgbClr val="C00000"/>
              </a:solidFill>
            </a:endParaRPr>
          </a:p>
        </p:txBody>
      </p:sp>
      <p:grpSp>
        <p:nvGrpSpPr>
          <p:cNvPr id="9" name="7 Grupo">
            <a:extLst>
              <a:ext uri="{FF2B5EF4-FFF2-40B4-BE49-F238E27FC236}">
                <a16:creationId xmlns:a16="http://schemas.microsoft.com/office/drawing/2014/main" id="{A46B4C97-0268-4541-844D-6789F248391A}"/>
              </a:ext>
            </a:extLst>
          </p:cNvPr>
          <p:cNvGrpSpPr/>
          <p:nvPr/>
        </p:nvGrpSpPr>
        <p:grpSpPr>
          <a:xfrm>
            <a:off x="161150" y="4010759"/>
            <a:ext cx="4545425" cy="2520727"/>
            <a:chOff x="148521" y="3584049"/>
            <a:chExt cx="4545425" cy="2520727"/>
          </a:xfrm>
        </p:grpSpPr>
        <p:pic>
          <p:nvPicPr>
            <p:cNvPr id="10" name="Picture 5">
              <a:extLst>
                <a:ext uri="{FF2B5EF4-FFF2-40B4-BE49-F238E27FC236}">
                  <a16:creationId xmlns:a16="http://schemas.microsoft.com/office/drawing/2014/main" id="{4B0714C8-9AAA-48A8-948F-45B3BF126E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21" y="3584049"/>
              <a:ext cx="4545425" cy="2520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27 CuadroTexto">
              <a:extLst>
                <a:ext uri="{FF2B5EF4-FFF2-40B4-BE49-F238E27FC236}">
                  <a16:creationId xmlns:a16="http://schemas.microsoft.com/office/drawing/2014/main" id="{113C6E91-8E35-4EEC-8EFE-12E00691418D}"/>
                </a:ext>
              </a:extLst>
            </p:cNvPr>
            <p:cNvSpPr txBox="1"/>
            <p:nvPr/>
          </p:nvSpPr>
          <p:spPr>
            <a:xfrm>
              <a:off x="3344799" y="4894621"/>
              <a:ext cx="527228" cy="369332"/>
            </a:xfrm>
            <a:prstGeom prst="rect">
              <a:avLst/>
            </a:prstGeom>
            <a:noFill/>
          </p:spPr>
          <p:txBody>
            <a:bodyPr wrap="square" rtlCol="0">
              <a:spAutoFit/>
            </a:bodyPr>
            <a:lstStyle/>
            <a:p>
              <a:r>
                <a:rPr lang="es-ES" b="1" baseline="30000" dirty="0">
                  <a:latin typeface="+mn-lt"/>
                </a:rPr>
                <a:t>3</a:t>
              </a:r>
              <a:r>
                <a:rPr lang="es-ES" b="1" dirty="0">
                  <a:latin typeface="+mn-lt"/>
                </a:rPr>
                <a:t>He</a:t>
              </a:r>
              <a:endParaRPr lang="es-ES" b="1" baseline="-25000" dirty="0">
                <a:latin typeface="+mn-lt"/>
              </a:endParaRPr>
            </a:p>
          </p:txBody>
        </p:sp>
        <p:cxnSp>
          <p:nvCxnSpPr>
            <p:cNvPr id="12" name="6 Conector recto de flecha">
              <a:extLst>
                <a:ext uri="{FF2B5EF4-FFF2-40B4-BE49-F238E27FC236}">
                  <a16:creationId xmlns:a16="http://schemas.microsoft.com/office/drawing/2014/main" id="{66062425-8DFB-4C26-BB15-652176865F70}"/>
                </a:ext>
              </a:extLst>
            </p:cNvPr>
            <p:cNvCxnSpPr/>
            <p:nvPr/>
          </p:nvCxnSpPr>
          <p:spPr>
            <a:xfrm flipH="1">
              <a:off x="2987824" y="5193905"/>
              <a:ext cx="620589" cy="18127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3" name="Group 4">
            <a:extLst>
              <a:ext uri="{FF2B5EF4-FFF2-40B4-BE49-F238E27FC236}">
                <a16:creationId xmlns:a16="http://schemas.microsoft.com/office/drawing/2014/main" id="{15F07E0E-C9E0-4491-BBAC-46DE5CE1BB11}"/>
              </a:ext>
            </a:extLst>
          </p:cNvPr>
          <p:cNvGrpSpPr>
            <a:grpSpLocks/>
          </p:cNvGrpSpPr>
          <p:nvPr/>
        </p:nvGrpSpPr>
        <p:grpSpPr bwMode="auto">
          <a:xfrm>
            <a:off x="161150" y="234732"/>
            <a:ext cx="4679959" cy="809190"/>
            <a:chOff x="204" y="136"/>
            <a:chExt cx="5443" cy="3303"/>
          </a:xfrm>
          <a:solidFill>
            <a:schemeClr val="accent1">
              <a:lumMod val="20000"/>
              <a:lumOff val="80000"/>
            </a:schemeClr>
          </a:solidFill>
        </p:grpSpPr>
        <p:sp>
          <p:nvSpPr>
            <p:cNvPr id="14" name="AutoShape 5">
              <a:extLst>
                <a:ext uri="{FF2B5EF4-FFF2-40B4-BE49-F238E27FC236}">
                  <a16:creationId xmlns:a16="http://schemas.microsoft.com/office/drawing/2014/main" id="{C6467237-A36B-49B0-BE5D-4AE3E35862BB}"/>
                </a:ext>
              </a:extLst>
            </p:cNvPr>
            <p:cNvSpPr>
              <a:spLocks noChangeArrowheads="1"/>
            </p:cNvSpPr>
            <p:nvPr/>
          </p:nvSpPr>
          <p:spPr bwMode="auto">
            <a:xfrm>
              <a:off x="204" y="136"/>
              <a:ext cx="5443" cy="3303"/>
            </a:xfrm>
            <a:prstGeom prst="roundRect">
              <a:avLst>
                <a:gd name="adj" fmla="val 16667"/>
              </a:avLst>
            </a:prstGeom>
            <a:grpFill/>
            <a:ln w="28575">
              <a:solidFill>
                <a:srgbClr val="0070C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s-ES" altLang="es-ES"/>
            </a:p>
          </p:txBody>
        </p:sp>
        <p:sp>
          <p:nvSpPr>
            <p:cNvPr id="15" name="Text Box 6">
              <a:extLst>
                <a:ext uri="{FF2B5EF4-FFF2-40B4-BE49-F238E27FC236}">
                  <a16:creationId xmlns:a16="http://schemas.microsoft.com/office/drawing/2014/main" id="{DEBD833D-4057-4FE6-AAFC-58D2B49061FB}"/>
                </a:ext>
              </a:extLst>
            </p:cNvPr>
            <p:cNvSpPr txBox="1">
              <a:spLocks noChangeArrowheads="1"/>
            </p:cNvSpPr>
            <p:nvPr/>
          </p:nvSpPr>
          <p:spPr bwMode="auto">
            <a:xfrm>
              <a:off x="333" y="268"/>
              <a:ext cx="5270" cy="2889"/>
            </a:xfrm>
            <a:prstGeom prst="rect">
              <a:avLst/>
            </a:prstGeom>
            <a:grpFill/>
            <a:ln w="9525">
              <a:noFill/>
              <a:miter lim="800000"/>
              <a:headEnd/>
              <a:tailEnd/>
            </a:ln>
            <a:effectLst/>
          </p:spPr>
          <p:txBody>
            <a:bodyPr wrap="square">
              <a:spAutoFit/>
            </a:bodyPr>
            <a:lstStyle/>
            <a:p>
              <a:pPr algn="ctr">
                <a:defRPr/>
              </a:pPr>
              <a:r>
                <a:rPr lang="en-GB" sz="2000" b="1" dirty="0">
                  <a:solidFill>
                    <a:srgbClr val="000099"/>
                  </a:solidFill>
                  <a:latin typeface="Calibri" pitchFamily="34" charset="0"/>
                </a:rPr>
                <a:t>Test for  a </a:t>
              </a:r>
              <a:r>
                <a:rPr lang="en-GB" sz="2000" b="1" baseline="30000" dirty="0">
                  <a:solidFill>
                    <a:srgbClr val="000099"/>
                  </a:solidFill>
                  <a:latin typeface="Calibri" pitchFamily="34" charset="0"/>
                </a:rPr>
                <a:t>3</a:t>
              </a:r>
              <a:r>
                <a:rPr lang="en-GB" sz="2000" b="1" dirty="0">
                  <a:solidFill>
                    <a:srgbClr val="000099"/>
                  </a:solidFill>
                  <a:latin typeface="Calibri" pitchFamily="34" charset="0"/>
                </a:rPr>
                <a:t>He solid – inverse kinematic</a:t>
              </a:r>
            </a:p>
            <a:p>
              <a:pPr algn="ctr">
                <a:defRPr/>
              </a:pPr>
              <a:r>
                <a:rPr lang="en-GB" sz="2000" b="1" dirty="0">
                  <a:solidFill>
                    <a:srgbClr val="000099"/>
                  </a:solidFill>
                  <a:latin typeface="Calibri" pitchFamily="34" charset="0"/>
                </a:rPr>
                <a:t> target stability</a:t>
              </a:r>
              <a:endParaRPr lang="es-ES" sz="2000" b="1" dirty="0">
                <a:solidFill>
                  <a:srgbClr val="000099"/>
                </a:solidFill>
                <a:latin typeface="Calibri" pitchFamily="34" charset="0"/>
              </a:endParaRPr>
            </a:p>
          </p:txBody>
        </p:sp>
      </p:grpSp>
    </p:spTree>
    <p:extLst>
      <p:ext uri="{BB962C8B-B14F-4D97-AF65-F5344CB8AC3E}">
        <p14:creationId xmlns:p14="http://schemas.microsoft.com/office/powerpoint/2010/main" val="3970346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A picture containing box and whisker chart&#10;&#10;Description automatically generated">
            <a:extLst>
              <a:ext uri="{FF2B5EF4-FFF2-40B4-BE49-F238E27FC236}">
                <a16:creationId xmlns:a16="http://schemas.microsoft.com/office/drawing/2014/main" id="{8BF37B96-9E41-469E-9F19-401329E6E083}"/>
              </a:ext>
            </a:extLst>
          </p:cNvPr>
          <p:cNvPicPr>
            <a:picLocks noChangeAspect="1"/>
          </p:cNvPicPr>
          <p:nvPr/>
        </p:nvPicPr>
        <p:blipFill>
          <a:blip r:embed="rId2"/>
          <a:stretch>
            <a:fillRect/>
          </a:stretch>
        </p:blipFill>
        <p:spPr>
          <a:xfrm>
            <a:off x="205739" y="2197236"/>
            <a:ext cx="4968552" cy="3648779"/>
          </a:xfrm>
          <a:prstGeom prst="rect">
            <a:avLst/>
          </a:prstGeom>
        </p:spPr>
      </p:pic>
      <p:sp>
        <p:nvSpPr>
          <p:cNvPr id="4" name="19 Rectángulo">
            <a:extLst>
              <a:ext uri="{FF2B5EF4-FFF2-40B4-BE49-F238E27FC236}">
                <a16:creationId xmlns:a16="http://schemas.microsoft.com/office/drawing/2014/main" id="{5027B3AE-3279-400D-87D0-BB4D695C003E}"/>
              </a:ext>
            </a:extLst>
          </p:cNvPr>
          <p:cNvSpPr/>
          <p:nvPr/>
        </p:nvSpPr>
        <p:spPr>
          <a:xfrm>
            <a:off x="566648" y="1421688"/>
            <a:ext cx="7083315" cy="707886"/>
          </a:xfrm>
          <a:prstGeom prst="rect">
            <a:avLst/>
          </a:prstGeom>
        </p:spPr>
        <p:txBody>
          <a:bodyPr wrap="square">
            <a:spAutoFit/>
          </a:bodyPr>
          <a:lstStyle/>
          <a:p>
            <a:r>
              <a:rPr lang="es-ES" sz="2000" dirty="0" err="1"/>
              <a:t>The</a:t>
            </a:r>
            <a:r>
              <a:rPr lang="es-ES" sz="2000" dirty="0"/>
              <a:t> gamma </a:t>
            </a:r>
            <a:r>
              <a:rPr lang="es-ES" sz="2000" dirty="0" err="1"/>
              <a:t>rays</a:t>
            </a:r>
            <a:r>
              <a:rPr lang="es-ES" sz="2000" dirty="0"/>
              <a:t> </a:t>
            </a:r>
            <a:r>
              <a:rPr lang="es-ES" sz="2000" dirty="0" err="1"/>
              <a:t>from</a:t>
            </a:r>
            <a:r>
              <a:rPr lang="es-ES" sz="2000" dirty="0"/>
              <a:t> </a:t>
            </a:r>
            <a:r>
              <a:rPr lang="es-ES" sz="2000" dirty="0" err="1"/>
              <a:t>the</a:t>
            </a:r>
            <a:r>
              <a:rPr lang="es-ES" sz="2000" dirty="0"/>
              <a:t> de-</a:t>
            </a:r>
            <a:r>
              <a:rPr lang="es-ES" sz="2000" dirty="0" err="1"/>
              <a:t>excitation</a:t>
            </a:r>
            <a:r>
              <a:rPr lang="es-ES" sz="2000" dirty="0"/>
              <a:t> of </a:t>
            </a:r>
            <a:r>
              <a:rPr lang="es-ES" sz="2000" dirty="0" err="1"/>
              <a:t>the</a:t>
            </a:r>
            <a:r>
              <a:rPr lang="es-ES" sz="2000" dirty="0"/>
              <a:t> </a:t>
            </a:r>
            <a:r>
              <a:rPr lang="es-ES" sz="2000" b="1" dirty="0"/>
              <a:t>89Sr</a:t>
            </a:r>
            <a:r>
              <a:rPr lang="es-ES" sz="2000" dirty="0"/>
              <a:t> show </a:t>
            </a:r>
            <a:r>
              <a:rPr lang="es-ES" sz="2000" dirty="0" err="1"/>
              <a:t>that</a:t>
            </a:r>
            <a:r>
              <a:rPr lang="es-ES" sz="2000" dirty="0"/>
              <a:t> </a:t>
            </a:r>
            <a:r>
              <a:rPr lang="es-ES" sz="2000" dirty="0" err="1"/>
              <a:t>this</a:t>
            </a:r>
            <a:r>
              <a:rPr lang="es-ES" sz="2000" dirty="0"/>
              <a:t> </a:t>
            </a:r>
            <a:r>
              <a:rPr lang="es-ES" sz="2000" dirty="0" err="1"/>
              <a:t>nucleus</a:t>
            </a:r>
            <a:r>
              <a:rPr lang="es-ES" sz="2000" dirty="0"/>
              <a:t> </a:t>
            </a:r>
            <a:r>
              <a:rPr lang="es-ES" sz="2000" dirty="0" err="1"/>
              <a:t>was</a:t>
            </a:r>
            <a:r>
              <a:rPr lang="es-ES" sz="2000" dirty="0"/>
              <a:t> </a:t>
            </a:r>
            <a:r>
              <a:rPr lang="es-ES" sz="2000" dirty="0" err="1"/>
              <a:t>populated</a:t>
            </a:r>
            <a:r>
              <a:rPr lang="es-ES" sz="2000" dirty="0"/>
              <a:t> in </a:t>
            </a:r>
            <a:r>
              <a:rPr lang="es-ES" sz="2000" dirty="0" err="1"/>
              <a:t>the</a:t>
            </a:r>
            <a:r>
              <a:rPr lang="es-ES" sz="2000" dirty="0"/>
              <a:t> </a:t>
            </a:r>
            <a:r>
              <a:rPr lang="es-ES" sz="2000" b="1" baseline="30000" dirty="0"/>
              <a:t>86</a:t>
            </a:r>
            <a:r>
              <a:rPr lang="es-ES" sz="2000" b="1" dirty="0"/>
              <a:t>Kr(</a:t>
            </a:r>
            <a:r>
              <a:rPr lang="el-GR" sz="2000" b="1" dirty="0"/>
              <a:t>α</a:t>
            </a:r>
            <a:r>
              <a:rPr lang="es-ES" sz="2000" b="1" dirty="0"/>
              <a:t>,n)</a:t>
            </a:r>
            <a:r>
              <a:rPr lang="es-ES" sz="2000" b="1" baseline="30000" dirty="0"/>
              <a:t>89</a:t>
            </a:r>
            <a:r>
              <a:rPr lang="es-ES" sz="2000" b="1" dirty="0"/>
              <a:t>Sr </a:t>
            </a:r>
            <a:r>
              <a:rPr lang="es-ES" sz="2000" dirty="0" err="1"/>
              <a:t>reaction</a:t>
            </a:r>
            <a:r>
              <a:rPr lang="es-ES" sz="2000" dirty="0"/>
              <a:t>. </a:t>
            </a:r>
          </a:p>
        </p:txBody>
      </p:sp>
      <p:sp>
        <p:nvSpPr>
          <p:cNvPr id="5" name="CuadroTexto 4">
            <a:extLst>
              <a:ext uri="{FF2B5EF4-FFF2-40B4-BE49-F238E27FC236}">
                <a16:creationId xmlns:a16="http://schemas.microsoft.com/office/drawing/2014/main" id="{F8677153-6F1A-4A43-95F1-5C5F38AF5191}"/>
              </a:ext>
            </a:extLst>
          </p:cNvPr>
          <p:cNvSpPr txBox="1"/>
          <p:nvPr/>
        </p:nvSpPr>
        <p:spPr>
          <a:xfrm>
            <a:off x="1469777" y="355960"/>
            <a:ext cx="5688632" cy="369332"/>
          </a:xfrm>
          <a:prstGeom prst="rect">
            <a:avLst/>
          </a:prstGeom>
          <a:solidFill>
            <a:schemeClr val="accent3">
              <a:lumMod val="40000"/>
              <a:lumOff val="60000"/>
            </a:schemeClr>
          </a:solidFill>
        </p:spPr>
        <p:txBody>
          <a:bodyPr wrap="square" rtlCol="0">
            <a:spAutoFit/>
          </a:bodyPr>
          <a:lstStyle/>
          <a:p>
            <a:r>
              <a:rPr lang="es-ES" dirty="0" err="1"/>
              <a:t>Experiments</a:t>
            </a:r>
            <a:r>
              <a:rPr lang="es-ES" dirty="0"/>
              <a:t> </a:t>
            </a:r>
            <a:r>
              <a:rPr lang="es-ES" dirty="0" err="1"/>
              <a:t>nr</a:t>
            </a:r>
            <a:r>
              <a:rPr lang="es-ES" dirty="0"/>
              <a:t>. S2037 at TRIUMF-EMMA – </a:t>
            </a:r>
            <a:r>
              <a:rPr lang="es-ES" b="1" dirty="0"/>
              <a:t>August 2022</a:t>
            </a:r>
            <a:r>
              <a:rPr lang="es-ES" dirty="0"/>
              <a:t>.</a:t>
            </a:r>
          </a:p>
        </p:txBody>
      </p:sp>
      <p:sp>
        <p:nvSpPr>
          <p:cNvPr id="6" name="19 Rectángulo">
            <a:extLst>
              <a:ext uri="{FF2B5EF4-FFF2-40B4-BE49-F238E27FC236}">
                <a16:creationId xmlns:a16="http://schemas.microsoft.com/office/drawing/2014/main" id="{D946DD5B-3D85-4B6A-9820-D1329EF8ED9A}"/>
              </a:ext>
            </a:extLst>
          </p:cNvPr>
          <p:cNvSpPr/>
          <p:nvPr/>
        </p:nvSpPr>
        <p:spPr>
          <a:xfrm>
            <a:off x="566648" y="965093"/>
            <a:ext cx="7999043" cy="400110"/>
          </a:xfrm>
          <a:prstGeom prst="rect">
            <a:avLst/>
          </a:prstGeom>
          <a:solidFill>
            <a:schemeClr val="accent2">
              <a:lumMod val="20000"/>
              <a:lumOff val="80000"/>
            </a:schemeClr>
          </a:solidFill>
        </p:spPr>
        <p:txBody>
          <a:bodyPr wrap="square">
            <a:spAutoFit/>
          </a:bodyPr>
          <a:lstStyle/>
          <a:p>
            <a:r>
              <a:rPr lang="es-ES" sz="2000" dirty="0" err="1"/>
              <a:t>The</a:t>
            </a:r>
            <a:r>
              <a:rPr lang="es-ES" sz="2000" dirty="0"/>
              <a:t> radioactive 94Sr </a:t>
            </a:r>
            <a:r>
              <a:rPr lang="es-ES" sz="2000" dirty="0" err="1"/>
              <a:t>beam</a:t>
            </a:r>
            <a:r>
              <a:rPr lang="es-ES" sz="2000" dirty="0"/>
              <a:t> </a:t>
            </a:r>
            <a:r>
              <a:rPr lang="es-ES" sz="2000" dirty="0" err="1"/>
              <a:t>not</a:t>
            </a:r>
            <a:r>
              <a:rPr lang="es-ES" sz="2000" dirty="0"/>
              <a:t> </a:t>
            </a:r>
            <a:r>
              <a:rPr lang="es-ES" sz="2000" dirty="0" err="1"/>
              <a:t>available</a:t>
            </a:r>
            <a:r>
              <a:rPr lang="es-ES" sz="2000" dirty="0"/>
              <a:t>. </a:t>
            </a:r>
            <a:r>
              <a:rPr lang="es-ES" sz="2000" dirty="0" err="1"/>
              <a:t>Irradiation</a:t>
            </a:r>
            <a:r>
              <a:rPr lang="es-ES" sz="2000" dirty="0"/>
              <a:t> </a:t>
            </a:r>
            <a:r>
              <a:rPr lang="es-ES" sz="2000" dirty="0" err="1"/>
              <a:t>with</a:t>
            </a:r>
            <a:r>
              <a:rPr lang="es-ES" sz="2000" dirty="0"/>
              <a:t> </a:t>
            </a:r>
            <a:r>
              <a:rPr lang="es-ES" sz="2000" dirty="0" err="1"/>
              <a:t>the</a:t>
            </a:r>
            <a:r>
              <a:rPr lang="es-ES" sz="2000" dirty="0"/>
              <a:t> </a:t>
            </a:r>
            <a:r>
              <a:rPr lang="es-ES" sz="2000" dirty="0" err="1"/>
              <a:t>stable</a:t>
            </a:r>
            <a:r>
              <a:rPr lang="es-ES" sz="2000" dirty="0"/>
              <a:t> 86Kr</a:t>
            </a:r>
          </a:p>
        </p:txBody>
      </p:sp>
      <p:sp>
        <p:nvSpPr>
          <p:cNvPr id="7" name="CuadroTexto 6">
            <a:extLst>
              <a:ext uri="{FF2B5EF4-FFF2-40B4-BE49-F238E27FC236}">
                <a16:creationId xmlns:a16="http://schemas.microsoft.com/office/drawing/2014/main" id="{F83B40E5-EBE8-4CA0-9D28-E4466517C29A}"/>
              </a:ext>
            </a:extLst>
          </p:cNvPr>
          <p:cNvSpPr txBox="1"/>
          <p:nvPr/>
        </p:nvSpPr>
        <p:spPr>
          <a:xfrm>
            <a:off x="401817" y="5892907"/>
            <a:ext cx="5631660" cy="646331"/>
          </a:xfrm>
          <a:prstGeom prst="rect">
            <a:avLst/>
          </a:prstGeom>
          <a:solidFill>
            <a:schemeClr val="accent2">
              <a:lumMod val="20000"/>
              <a:lumOff val="80000"/>
            </a:schemeClr>
          </a:solidFill>
        </p:spPr>
        <p:txBody>
          <a:bodyPr wrap="square" rtlCol="0">
            <a:spAutoFit/>
          </a:bodyPr>
          <a:lstStyle/>
          <a:p>
            <a:pPr algn="l"/>
            <a:r>
              <a:rPr lang="en-US" b="0" i="0" u="none" strike="noStrike" baseline="0" dirty="0">
                <a:latin typeface="Times-Roman"/>
              </a:rPr>
              <a:t>EPJ Web of Conferences  </a:t>
            </a:r>
            <a:r>
              <a:rPr lang="en-US" b="1" i="0" u="none" strike="noStrike" baseline="0" dirty="0">
                <a:latin typeface="Times-Bold"/>
              </a:rPr>
              <a:t>279</a:t>
            </a:r>
            <a:r>
              <a:rPr lang="en-US" b="0" i="0" u="none" strike="noStrike" baseline="0" dirty="0">
                <a:latin typeface="Times-Roman"/>
              </a:rPr>
              <a:t>, 11003 (2023) </a:t>
            </a:r>
            <a:r>
              <a:rPr lang="es-ES" b="0" i="1" u="none" strike="noStrike" baseline="0" dirty="0">
                <a:latin typeface="Times-Italic"/>
              </a:rPr>
              <a:t>NPA-X 2022. </a:t>
            </a:r>
            <a:r>
              <a:rPr lang="es-ES" b="0" i="0" u="none" strike="noStrike" baseline="0" dirty="0">
                <a:latin typeface="Times-Roman"/>
              </a:rPr>
              <a:t>https://doi.org/10.1051/epjconf/202327911003</a:t>
            </a:r>
            <a:endParaRPr lang="es-ES" dirty="0"/>
          </a:p>
        </p:txBody>
      </p:sp>
      <p:pic>
        <p:nvPicPr>
          <p:cNvPr id="8" name="Picture 7" descr="A close-up of a machine&#10;&#10;Description automatically generated with medium confidence">
            <a:extLst>
              <a:ext uri="{FF2B5EF4-FFF2-40B4-BE49-F238E27FC236}">
                <a16:creationId xmlns:a16="http://schemas.microsoft.com/office/drawing/2014/main" id="{46685807-D6DA-43D7-8CFC-620B1E1151E0}"/>
              </a:ext>
            </a:extLst>
          </p:cNvPr>
          <p:cNvPicPr>
            <a:picLocks noChangeAspect="1"/>
          </p:cNvPicPr>
          <p:nvPr/>
        </p:nvPicPr>
        <p:blipFill>
          <a:blip r:embed="rId3"/>
          <a:stretch>
            <a:fillRect/>
          </a:stretch>
        </p:blipFill>
        <p:spPr>
          <a:xfrm>
            <a:off x="5452147" y="2155870"/>
            <a:ext cx="3114846" cy="2339535"/>
          </a:xfrm>
          <a:prstGeom prst="rect">
            <a:avLst/>
          </a:prstGeom>
        </p:spPr>
      </p:pic>
      <p:sp>
        <p:nvSpPr>
          <p:cNvPr id="9" name="CuadroTexto 8">
            <a:extLst>
              <a:ext uri="{FF2B5EF4-FFF2-40B4-BE49-F238E27FC236}">
                <a16:creationId xmlns:a16="http://schemas.microsoft.com/office/drawing/2014/main" id="{6196D1F0-6EF8-4433-93F5-0DB234CED845}"/>
              </a:ext>
            </a:extLst>
          </p:cNvPr>
          <p:cNvSpPr txBox="1"/>
          <p:nvPr/>
        </p:nvSpPr>
        <p:spPr>
          <a:xfrm>
            <a:off x="5088326" y="4627435"/>
            <a:ext cx="3644931" cy="1200329"/>
          </a:xfrm>
          <a:prstGeom prst="rect">
            <a:avLst/>
          </a:prstGeom>
          <a:noFill/>
        </p:spPr>
        <p:txBody>
          <a:bodyPr wrap="square" rtlCol="0">
            <a:spAutoFit/>
          </a:bodyPr>
          <a:lstStyle/>
          <a:p>
            <a:pPr algn="ctr"/>
            <a:r>
              <a:rPr lang="en-US" b="1" i="1" u="none" strike="noStrike" baseline="0" dirty="0">
                <a:latin typeface="Arial-BoldMT"/>
              </a:rPr>
              <a:t>Measurement of the 86Kr(</a:t>
            </a:r>
            <a:r>
              <a:rPr lang="en-US" b="0" i="1" u="none" strike="noStrike" baseline="0" dirty="0">
                <a:latin typeface="CambriaMath"/>
              </a:rPr>
              <a:t>𝜶</a:t>
            </a:r>
            <a:r>
              <a:rPr lang="en-US" b="1" i="1" u="none" strike="noStrike" baseline="0" dirty="0">
                <a:latin typeface="Arial-BoldMT"/>
              </a:rPr>
              <a:t>,n)89Sr cross section</a:t>
            </a:r>
          </a:p>
          <a:p>
            <a:pPr algn="ctr"/>
            <a:r>
              <a:rPr lang="en-US" b="1" i="1" u="none" strike="noStrike" baseline="0" dirty="0">
                <a:latin typeface="Arial-BoldMT"/>
              </a:rPr>
              <a:t>at energies relevant for the weak r-process</a:t>
            </a:r>
            <a:endParaRPr lang="es-ES" i="1" dirty="0"/>
          </a:p>
        </p:txBody>
      </p:sp>
    </p:spTree>
    <p:extLst>
      <p:ext uri="{BB962C8B-B14F-4D97-AF65-F5344CB8AC3E}">
        <p14:creationId xmlns:p14="http://schemas.microsoft.com/office/powerpoint/2010/main" val="3309548266"/>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747</TotalTime>
  <Words>1653</Words>
  <Application>Microsoft Office PowerPoint</Application>
  <PresentationFormat>Presentación en pantalla (4:3)</PresentationFormat>
  <Paragraphs>196</Paragraphs>
  <Slides>13</Slides>
  <Notes>0</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13</vt:i4>
      </vt:variant>
    </vt:vector>
  </HeadingPairs>
  <TitlesOfParts>
    <vt:vector size="28" baseType="lpstr">
      <vt:lpstr>Arial</vt:lpstr>
      <vt:lpstr>Arial-BoldMT</vt:lpstr>
      <vt:lpstr>Calibri</vt:lpstr>
      <vt:lpstr>Calibri Light</vt:lpstr>
      <vt:lpstr>Cambria Math</vt:lpstr>
      <vt:lpstr>CambriaMath</vt:lpstr>
      <vt:lpstr>Charis SIL</vt:lpstr>
      <vt:lpstr>Noto Sans</vt:lpstr>
      <vt:lpstr>Poppins</vt:lpstr>
      <vt:lpstr>STIX</vt:lpstr>
      <vt:lpstr>Times New Roman</vt:lpstr>
      <vt:lpstr>Times-Bold</vt:lpstr>
      <vt:lpstr>Times-Italic</vt:lpstr>
      <vt:lpstr>Times-Roman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Asuncion Fernández Camacho</dc:creator>
  <cp:lastModifiedBy>Maria Asuncion Fernández Camacho</cp:lastModifiedBy>
  <cp:revision>63</cp:revision>
  <cp:lastPrinted>2026-07-07T13:26:22Z</cp:lastPrinted>
  <dcterms:created xsi:type="dcterms:W3CDTF">2026-04-03T12:26:41Z</dcterms:created>
  <dcterms:modified xsi:type="dcterms:W3CDTF">2026-07-08T09:58:38Z</dcterms:modified>
</cp:coreProperties>
</file>