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4" r:id="rId2"/>
    <p:sldId id="264" r:id="rId3"/>
    <p:sldId id="275" r:id="rId4"/>
    <p:sldId id="276" r:id="rId5"/>
    <p:sldId id="299" r:id="rId6"/>
    <p:sldId id="325" r:id="rId7"/>
    <p:sldId id="300" r:id="rId8"/>
    <p:sldId id="291" r:id="rId9"/>
    <p:sldId id="331" r:id="rId10"/>
    <p:sldId id="335" r:id="rId11"/>
    <p:sldId id="345" r:id="rId12"/>
    <p:sldId id="346" r:id="rId13"/>
    <p:sldId id="298" r:id="rId14"/>
    <p:sldId id="323" r:id="rId15"/>
    <p:sldId id="302" r:id="rId16"/>
    <p:sldId id="280" r:id="rId17"/>
    <p:sldId id="304" r:id="rId18"/>
    <p:sldId id="350" r:id="rId19"/>
    <p:sldId id="348" r:id="rId20"/>
  </p:sldIdLst>
  <p:sldSz cx="12192000" cy="6858000"/>
  <p:notesSz cx="6797675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98" autoAdjust="0"/>
    <p:restoredTop sz="94679" autoAdjust="0"/>
  </p:normalViewPr>
  <p:slideViewPr>
    <p:cSldViewPr snapToGrid="0">
      <p:cViewPr varScale="1">
        <p:scale>
          <a:sx n="83" d="100"/>
          <a:sy n="83" d="100"/>
        </p:scale>
        <p:origin x="67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200" b="0" i="0" baseline="0">
                <a:solidFill>
                  <a:schemeClr val="bg1">
                    <a:lumMod val="50000"/>
                  </a:schemeClr>
                </a:solidFill>
              </a:rPr>
              <a:t>PP 421 Total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200" b="0" i="0" baseline="0">
                <a:solidFill>
                  <a:schemeClr val="bg1">
                    <a:lumMod val="50000"/>
                  </a:schemeClr>
                </a:solidFill>
              </a:rPr>
              <a:t>Rain Water</a:t>
            </a:r>
          </a:p>
        </c:rich>
      </c:tx>
      <c:layout>
        <c:manualLayout>
          <c:xMode val="edge"/>
          <c:yMode val="edge"/>
          <c:x val="0.59869803508603991"/>
          <c:y val="0.51614478192759305"/>
        </c:manualLayout>
      </c:layout>
      <c:overlay val="0"/>
      <c:spPr>
        <a:noFill/>
        <a:ln>
          <a:noFill/>
        </a:ln>
        <a:effectLst>
          <a:softEdge rad="0"/>
        </a:effectLst>
      </c:spPr>
    </c:title>
    <c:autoTitleDeleted val="0"/>
    <c:plotArea>
      <c:layout>
        <c:manualLayout>
          <c:layoutTarget val="inner"/>
          <c:xMode val="edge"/>
          <c:yMode val="edge"/>
          <c:x val="0.14102980821130742"/>
          <c:y val="0.11479098040547424"/>
          <c:w val="0.81872440944881886"/>
          <c:h val="0.66396617089530463"/>
        </c:manualLayout>
      </c:layout>
      <c:scatterChart>
        <c:scatterStyle val="lineMarker"/>
        <c:varyColors val="0"/>
        <c:ser>
          <c:idx val="1"/>
          <c:order val="2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'Graphics data'!$J$3:$J$26</c:f>
              <c:numCache>
                <c:formatCode>General</c:formatCode>
                <c:ptCount val="24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5</c:v>
                </c:pt>
                <c:pt idx="5">
                  <c:v>10</c:v>
                </c:pt>
                <c:pt idx="6">
                  <c:v>15</c:v>
                </c:pt>
                <c:pt idx="7">
                  <c:v>20</c:v>
                </c:pt>
                <c:pt idx="8">
                  <c:v>25</c:v>
                </c:pt>
                <c:pt idx="9">
                  <c:v>30</c:v>
                </c:pt>
                <c:pt idx="10">
                  <c:v>40</c:v>
                </c:pt>
                <c:pt idx="11">
                  <c:v>50</c:v>
                </c:pt>
                <c:pt idx="12">
                  <c:v>60</c:v>
                </c:pt>
                <c:pt idx="13">
                  <c:v>70</c:v>
                </c:pt>
                <c:pt idx="14">
                  <c:v>80</c:v>
                </c:pt>
                <c:pt idx="15">
                  <c:v>90</c:v>
                </c:pt>
                <c:pt idx="16">
                  <c:v>100</c:v>
                </c:pt>
                <c:pt idx="17">
                  <c:v>110</c:v>
                </c:pt>
                <c:pt idx="18">
                  <c:v>120</c:v>
                </c:pt>
                <c:pt idx="19">
                  <c:v>130</c:v>
                </c:pt>
                <c:pt idx="20">
                  <c:v>140</c:v>
                </c:pt>
                <c:pt idx="21">
                  <c:v>150</c:v>
                </c:pt>
                <c:pt idx="22">
                  <c:v>160</c:v>
                </c:pt>
                <c:pt idx="23">
                  <c:v>170</c:v>
                </c:pt>
              </c:numCache>
            </c:numRef>
          </c:xVal>
          <c:yVal>
            <c:numRef>
              <c:f>'Graphics data'!$L$3:$L$26</c:f>
              <c:numCache>
                <c:formatCode>General</c:formatCode>
                <c:ptCount val="24"/>
                <c:pt idx="0">
                  <c:v>4.0817178530550002E-3</c:v>
                </c:pt>
                <c:pt idx="1">
                  <c:v>5.7197068062952994E-3</c:v>
                </c:pt>
                <c:pt idx="2">
                  <c:v>8.0149926084738254E-3</c:v>
                </c:pt>
                <c:pt idx="3">
                  <c:v>1.1231311815984579E-2</c:v>
                </c:pt>
                <c:pt idx="4">
                  <c:v>1.4218281506472863E-2</c:v>
                </c:pt>
                <c:pt idx="5">
                  <c:v>1.5738199289627719E-2</c:v>
                </c:pt>
                <c:pt idx="6">
                  <c:v>1.6701534125629358E-2</c:v>
                </c:pt>
                <c:pt idx="7">
                  <c:v>1.7420580364169158E-2</c:v>
                </c:pt>
                <c:pt idx="8">
                  <c:v>1.7999564897475118E-2</c:v>
                </c:pt>
                <c:pt idx="9">
                  <c:v>1.848688418852884E-2</c:v>
                </c:pt>
                <c:pt idx="10">
                  <c:v>1.9282787166152726E-2</c:v>
                </c:pt>
                <c:pt idx="11">
                  <c:v>1.9923657209797163E-2</c:v>
                </c:pt>
                <c:pt idx="12">
                  <c:v>2.0463063945752591E-2</c:v>
                </c:pt>
                <c:pt idx="13">
                  <c:v>2.0930502260441131E-2</c:v>
                </c:pt>
                <c:pt idx="14">
                  <c:v>2.134403693544451E-2</c:v>
                </c:pt>
                <c:pt idx="15">
                  <c:v>2.1715576236458478E-2</c:v>
                </c:pt>
                <c:pt idx="16">
                  <c:v>2.205340576622028E-2</c:v>
                </c:pt>
                <c:pt idx="17">
                  <c:v>2.2363534542813035E-2</c:v>
                </c:pt>
                <c:pt idx="18">
                  <c:v>2.2650466103091293E-2</c:v>
                </c:pt>
                <c:pt idx="19">
                  <c:v>2.2917667039690226E-2</c:v>
                </c:pt>
                <c:pt idx="20">
                  <c:v>2.3167865513940011E-2</c:v>
                </c:pt>
                <c:pt idx="21">
                  <c:v>2.3403249010711669E-2</c:v>
                </c:pt>
                <c:pt idx="22">
                  <c:v>2.362559969985023E-2</c:v>
                </c:pt>
                <c:pt idx="23">
                  <c:v>2.3836389704645633E-2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211-420D-BD96-AD7E75B92199}"/>
            </c:ext>
          </c:extLst>
        </c:ser>
        <c:ser>
          <c:idx val="0"/>
          <c:order val="3"/>
          <c:tx>
            <c:v>Data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 R-R users'!$B$10:$B$13</c:f>
              <c:numCache>
                <c:formatCode>General</c:formatCode>
                <c:ptCount val="4"/>
                <c:pt idx="0">
                  <c:v>1E-3</c:v>
                </c:pt>
                <c:pt idx="1">
                  <c:v>1</c:v>
                </c:pt>
                <c:pt idx="2">
                  <c:v>24</c:v>
                </c:pt>
                <c:pt idx="3">
                  <c:v>168</c:v>
                </c:pt>
              </c:numCache>
            </c:numRef>
          </c:xVal>
          <c:yVal>
            <c:numRef>
              <c:f>' R-R users'!$A$10:$A$13</c:f>
              <c:numCache>
                <c:formatCode>0.00</c:formatCode>
                <c:ptCount val="4"/>
                <c:pt idx="0" formatCode="General">
                  <c:v>1E-3</c:v>
                </c:pt>
                <c:pt idx="1">
                  <c:v>1.0999999999999999E-2</c:v>
                </c:pt>
                <c:pt idx="2">
                  <c:v>1.89E-2</c:v>
                </c:pt>
                <c:pt idx="3">
                  <c:v>2.3E-2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211-420D-BD96-AD7E75B921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25920"/>
        <c:axId val="61426496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0"/>
                <c:spPr>
                  <a:ln>
                    <a:solidFill>
                      <a:schemeClr val="tx1"/>
                    </a:solidFill>
                  </a:ln>
                </c:spPr>
                <c:xVal>
                  <c:numRef>
                    <c:extLst>
                      <c:ext uri="{02D57815-91ED-43cb-92C2-25804820EDAC}">
                        <c15:formulaRef>
                          <c15:sqref>'Graphics data'!$J$3:$J$26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1E-3</c:v>
                      </c:pt>
                      <c:pt idx="1">
                        <c:v>0.01</c:v>
                      </c:pt>
                      <c:pt idx="2">
                        <c:v>0.1</c:v>
                      </c:pt>
                      <c:pt idx="3">
                        <c:v>1</c:v>
                      </c:pt>
                      <c:pt idx="4">
                        <c:v>5</c:v>
                      </c:pt>
                      <c:pt idx="5">
                        <c:v>10</c:v>
                      </c:pt>
                      <c:pt idx="6">
                        <c:v>15</c:v>
                      </c:pt>
                      <c:pt idx="7">
                        <c:v>20</c:v>
                      </c:pt>
                      <c:pt idx="8">
                        <c:v>25</c:v>
                      </c:pt>
                      <c:pt idx="9">
                        <c:v>30</c:v>
                      </c:pt>
                      <c:pt idx="10">
                        <c:v>40</c:v>
                      </c:pt>
                      <c:pt idx="11">
                        <c:v>50</c:v>
                      </c:pt>
                      <c:pt idx="12">
                        <c:v>60</c:v>
                      </c:pt>
                      <c:pt idx="13">
                        <c:v>70</c:v>
                      </c:pt>
                      <c:pt idx="14">
                        <c:v>80</c:v>
                      </c:pt>
                      <c:pt idx="15">
                        <c:v>90</c:v>
                      </c:pt>
                      <c:pt idx="16">
                        <c:v>100</c:v>
                      </c:pt>
                      <c:pt idx="17">
                        <c:v>110</c:v>
                      </c:pt>
                      <c:pt idx="18">
                        <c:v>120</c:v>
                      </c:pt>
                      <c:pt idx="19">
                        <c:v>130</c:v>
                      </c:pt>
                      <c:pt idx="20">
                        <c:v>140</c:v>
                      </c:pt>
                      <c:pt idx="21">
                        <c:v>150</c:v>
                      </c:pt>
                      <c:pt idx="22">
                        <c:v>160</c:v>
                      </c:pt>
                      <c:pt idx="23">
                        <c:v>170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'Graphics data'!$L$3:$L$26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4.0817178530550002E-3</c:v>
                      </c:pt>
                      <c:pt idx="1">
                        <c:v>5.7197068062952994E-3</c:v>
                      </c:pt>
                      <c:pt idx="2">
                        <c:v>8.0149926084738254E-3</c:v>
                      </c:pt>
                      <c:pt idx="3">
                        <c:v>1.1231311815984579E-2</c:v>
                      </c:pt>
                      <c:pt idx="4">
                        <c:v>1.4218281506472863E-2</c:v>
                      </c:pt>
                      <c:pt idx="5">
                        <c:v>1.5738199289627719E-2</c:v>
                      </c:pt>
                      <c:pt idx="6">
                        <c:v>1.6701534125629358E-2</c:v>
                      </c:pt>
                      <c:pt idx="7">
                        <c:v>1.7420580364169158E-2</c:v>
                      </c:pt>
                      <c:pt idx="8">
                        <c:v>1.7999564897475118E-2</c:v>
                      </c:pt>
                      <c:pt idx="9">
                        <c:v>1.848688418852884E-2</c:v>
                      </c:pt>
                      <c:pt idx="10">
                        <c:v>1.9282787166152726E-2</c:v>
                      </c:pt>
                      <c:pt idx="11">
                        <c:v>1.9923657209797163E-2</c:v>
                      </c:pt>
                      <c:pt idx="12">
                        <c:v>2.0463063945752591E-2</c:v>
                      </c:pt>
                      <c:pt idx="13">
                        <c:v>2.0930502260441131E-2</c:v>
                      </c:pt>
                      <c:pt idx="14">
                        <c:v>2.134403693544451E-2</c:v>
                      </c:pt>
                      <c:pt idx="15">
                        <c:v>2.1715576236458478E-2</c:v>
                      </c:pt>
                      <c:pt idx="16">
                        <c:v>2.205340576622028E-2</c:v>
                      </c:pt>
                      <c:pt idx="17">
                        <c:v>2.2363534542813035E-2</c:v>
                      </c:pt>
                      <c:pt idx="18">
                        <c:v>2.2650466103091293E-2</c:v>
                      </c:pt>
                      <c:pt idx="19">
                        <c:v>2.2917667039690226E-2</c:v>
                      </c:pt>
                      <c:pt idx="20">
                        <c:v>2.3167865513940011E-2</c:v>
                      </c:pt>
                      <c:pt idx="21">
                        <c:v>2.3403249010711669E-2</c:v>
                      </c:pt>
                      <c:pt idx="22">
                        <c:v>2.362559969985023E-2</c:v>
                      </c:pt>
                      <c:pt idx="23">
                        <c:v>2.3836389704645633E-2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8211-420D-BD96-AD7E75B92199}"/>
                  </c:ext>
                </c:extLst>
              </c15:ser>
            </c15:filteredScatterSeries>
            <c15:filteredScatterSeries>
              <c15:ser>
                <c:idx val="3"/>
                <c:order val="1"/>
                <c:tx>
                  <c:v>Data</c:v>
                </c:tx>
                <c:spPr>
                  <a:ln>
                    <a:noFill/>
                  </a:ln>
                </c:spP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 R-R users'!$B$10:$B$13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1E-3</c:v>
                      </c:pt>
                      <c:pt idx="1">
                        <c:v>1</c:v>
                      </c:pt>
                      <c:pt idx="2">
                        <c:v>24</c:v>
                      </c:pt>
                      <c:pt idx="3">
                        <c:v>168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 R-R users'!$A$10:$A$13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 formatCode="General">
                        <c:v>1E-3</c:v>
                      </c:pt>
                      <c:pt idx="1">
                        <c:v>1.0999999999999999E-2</c:v>
                      </c:pt>
                      <c:pt idx="2">
                        <c:v>1.89E-2</c:v>
                      </c:pt>
                      <c:pt idx="3">
                        <c:v>2.3E-2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8211-420D-BD96-AD7E75B92199}"/>
                  </c:ext>
                </c:extLst>
              </c15:ser>
            </c15:filteredScatterSeries>
          </c:ext>
        </c:extLst>
      </c:scatterChart>
      <c:valAx>
        <c:axId val="61425920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S"/>
                  <a:t>Time (Hours)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1426496"/>
        <c:crosses val="autoZero"/>
        <c:crossBetween val="midCat"/>
      </c:valAx>
      <c:valAx>
        <c:axId val="614264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S"/>
                  <a:t>% </a:t>
                </a:r>
                <a:r>
                  <a:rPr lang="es-ES" baseline="30000"/>
                  <a:t>239</a:t>
                </a:r>
                <a:r>
                  <a:rPr lang="es-ES"/>
                  <a:t> Pu leached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1425920"/>
        <c:crosses val="autoZero"/>
        <c:crossBetween val="midCat"/>
      </c:valAx>
      <c:spPr>
        <a:effectLst>
          <a:softEdge rad="0"/>
        </a:effectLst>
      </c:spPr>
    </c:plotArea>
    <c:plotVisOnly val="1"/>
    <c:dispBlanksAs val="gap"/>
    <c:showDLblsOverMax val="0"/>
  </c:chart>
  <c:spPr>
    <a:solidFill>
      <a:sysClr val="window" lastClr="FFFFFF"/>
    </a:solidFill>
    <a:ln w="15875">
      <a:solidFill>
        <a:sysClr val="window" lastClr="FFFFFF">
          <a:lumMod val="85000"/>
        </a:sysClr>
      </a:solidFill>
    </a:ln>
    <a:effectLst>
      <a:softEdge rad="38100"/>
    </a:effectLst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cat>
            <c:strRef>
              <c:f>[Libro1]Hoja1!$A$1:$A$5</c:f>
              <c:strCache>
                <c:ptCount val="5"/>
                <c:pt idx="0">
                  <c:v>0-25 mBq</c:v>
                </c:pt>
                <c:pt idx="1">
                  <c:v>25-50 mBq</c:v>
                </c:pt>
                <c:pt idx="2">
                  <c:v>50-75 mBq</c:v>
                </c:pt>
                <c:pt idx="3">
                  <c:v>75-100 mBq</c:v>
                </c:pt>
                <c:pt idx="4">
                  <c:v>&gt; 100 mBq</c:v>
                </c:pt>
              </c:strCache>
            </c:strRef>
          </c:cat>
          <c:val>
            <c:numRef>
              <c:f>[Libro1]Hoja1!$B$1:$B$5</c:f>
              <c:numCache>
                <c:formatCode>General</c:formatCode>
                <c:ptCount val="5"/>
                <c:pt idx="0">
                  <c:v>10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B8-448A-9F43-BA985E5E6F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2940512"/>
        <c:axId val="272193128"/>
      </c:barChart>
      <c:catAx>
        <c:axId val="272940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2193128"/>
        <c:crosses val="autoZero"/>
        <c:auto val="1"/>
        <c:lblAlgn val="ctr"/>
        <c:lblOffset val="100"/>
        <c:noMultiLvlLbl val="0"/>
      </c:catAx>
      <c:valAx>
        <c:axId val="2721931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Number of snails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29405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F7DF6-579C-4BD1-BCDA-8C91505BF56D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E5CD0-0477-4E64-9DAA-1F1C6E3CA6F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768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5E5CD0-0477-4E64-9DAA-1F1C6E3CA6F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39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5E5CD0-0477-4E64-9DAA-1F1C6E3CA6F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6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3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4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00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4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7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6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7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6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67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7/18/2026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33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5.wmf"/><Relationship Id="rId7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emf"/><Relationship Id="rId7" Type="http://schemas.openxmlformats.org/officeDocument/2006/relationships/oleObject" Target="../embeddings/oleObject1.bin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61B4644-AB13-3035-A91D-54BDA0B04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92" y="0"/>
            <a:ext cx="12191999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20EA545-0BC7-F5B1-E260-A0D85B6FBBC2}"/>
              </a:ext>
            </a:extLst>
          </p:cNvPr>
          <p:cNvSpPr txBox="1"/>
          <p:nvPr/>
        </p:nvSpPr>
        <p:spPr>
          <a:xfrm>
            <a:off x="748146" y="2624022"/>
            <a:ext cx="9433733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PALOMARES: 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UN LABORATORIO NATURAL PARA ESTUDIOS RADIOECOLOGICOS DE PLUTONIO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780EFE4-27F5-D745-A58A-C392C41F6E3D}"/>
              </a:ext>
            </a:extLst>
          </p:cNvPr>
          <p:cNvSpPr txBox="1"/>
          <p:nvPr/>
        </p:nvSpPr>
        <p:spPr>
          <a:xfrm>
            <a:off x="984831" y="4921162"/>
            <a:ext cx="9197048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>
                <a:solidFill>
                  <a:srgbClr val="C00000"/>
                </a:solidFill>
              </a:rPr>
              <a:t>R.Garcia</a:t>
            </a:r>
            <a:r>
              <a:rPr lang="es-ES" sz="2400" b="1" dirty="0">
                <a:solidFill>
                  <a:srgbClr val="C00000"/>
                </a:solidFill>
              </a:rPr>
              <a:t>-Tenorio. </a:t>
            </a:r>
            <a:r>
              <a:rPr lang="es-ES" sz="2400" b="1" dirty="0" err="1">
                <a:solidFill>
                  <a:srgbClr val="C00000"/>
                </a:solidFill>
              </a:rPr>
              <a:t>M.C.Jimenez</a:t>
            </a:r>
            <a:r>
              <a:rPr lang="es-ES" sz="2400" b="1" dirty="0">
                <a:solidFill>
                  <a:srgbClr val="C00000"/>
                </a:solidFill>
              </a:rPr>
              <a:t>-Ramos, </a:t>
            </a:r>
            <a:r>
              <a:rPr lang="es-ES" sz="2400" b="1" dirty="0" err="1">
                <a:solidFill>
                  <a:srgbClr val="C00000"/>
                </a:solidFill>
              </a:rPr>
              <a:t>I.Vioque</a:t>
            </a:r>
            <a:r>
              <a:rPr lang="es-ES" sz="2400" b="1" dirty="0">
                <a:solidFill>
                  <a:srgbClr val="C00000"/>
                </a:solidFill>
              </a:rPr>
              <a:t> y G. </a:t>
            </a:r>
            <a:r>
              <a:rPr lang="es-ES" sz="2400" b="1" dirty="0" err="1">
                <a:solidFill>
                  <a:srgbClr val="C00000"/>
                </a:solidFill>
              </a:rPr>
              <a:t>Manjon</a:t>
            </a:r>
            <a:endParaRPr lang="es-ES" sz="2400" b="1" baseline="30000" dirty="0">
              <a:solidFill>
                <a:srgbClr val="C00000"/>
              </a:solidFill>
            </a:endParaRPr>
          </a:p>
          <a:p>
            <a:pPr algn="ctr"/>
            <a:endParaRPr lang="es-ES" sz="2400" b="1" baseline="30000" dirty="0">
              <a:solidFill>
                <a:srgbClr val="C00000"/>
              </a:solidFill>
            </a:endParaRPr>
          </a:p>
          <a:p>
            <a:pPr algn="ctr"/>
            <a:r>
              <a:rPr lang="es-ES" sz="2400" b="1" dirty="0"/>
              <a:t>Grupo </a:t>
            </a:r>
            <a:r>
              <a:rPr lang="es-ES" sz="2400" b="1" dirty="0" err="1"/>
              <a:t>Fisica</a:t>
            </a:r>
            <a:r>
              <a:rPr lang="es-ES" sz="2400" b="1" dirty="0"/>
              <a:t> Nuclear </a:t>
            </a:r>
            <a:r>
              <a:rPr lang="es-ES" sz="2400" b="1" dirty="0" err="1"/>
              <a:t>Apkicada</a:t>
            </a:r>
            <a:endParaRPr lang="es-ES" sz="2400" b="1" dirty="0"/>
          </a:p>
          <a:p>
            <a:pPr algn="ctr"/>
            <a:r>
              <a:rPr lang="es-ES" sz="2400" b="1" i="1" dirty="0"/>
              <a:t>Universidad de Sevilla</a:t>
            </a:r>
          </a:p>
        </p:txBody>
      </p:sp>
      <p:graphicFrame>
        <p:nvGraphicFramePr>
          <p:cNvPr id="10" name="Object 21">
            <a:extLst>
              <a:ext uri="{FF2B5EF4-FFF2-40B4-BE49-F238E27FC236}">
                <a16:creationId xmlns:a16="http://schemas.microsoft.com/office/drawing/2014/main" id="{44B9269E-2735-5019-6278-84AC68AC0C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064879"/>
              </p:ext>
            </p:extLst>
          </p:nvPr>
        </p:nvGraphicFramePr>
        <p:xfrm>
          <a:off x="10586845" y="232554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857899" imgH="2857899" progId="MSPhotoEd.3">
                  <p:embed/>
                </p:oleObj>
              </mc:Choice>
              <mc:Fallback>
                <p:oleObj name="Fotografía de Photo Editor" r:id="rId3" imgW="2857899" imgH="2857899" progId="MSPhotoEd.3">
                  <p:embed/>
                  <p:pic>
                    <p:nvPicPr>
                      <p:cNvPr id="10" name="Object 21">
                        <a:extLst>
                          <a:ext uri="{FF2B5EF4-FFF2-40B4-BE49-F238E27FC236}">
                            <a16:creationId xmlns:a16="http://schemas.microsoft.com/office/drawing/2014/main" id="{44B9269E-2735-5019-6278-84AC68AC0C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6845" y="232554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51354D99-C4A5-BFBA-1DBB-7CEF9A242264}"/>
              </a:ext>
            </a:extLst>
          </p:cNvPr>
          <p:cNvSpPr txBox="1"/>
          <p:nvPr/>
        </p:nvSpPr>
        <p:spPr>
          <a:xfrm>
            <a:off x="1959429" y="388437"/>
            <a:ext cx="7151914" cy="163121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XL BIENAL DE FISICA</a:t>
            </a:r>
          </a:p>
          <a:p>
            <a:pPr algn="ctr"/>
            <a:r>
              <a:rPr lang="en-US" sz="3600" b="1" dirty="0" err="1">
                <a:solidFill>
                  <a:schemeClr val="bg1"/>
                </a:solidFill>
              </a:rPr>
              <a:t>Simposio</a:t>
            </a:r>
            <a:r>
              <a:rPr lang="en-US" sz="3600" b="1" dirty="0">
                <a:solidFill>
                  <a:schemeClr val="bg1"/>
                </a:solidFill>
              </a:rPr>
              <a:t> de </a:t>
            </a:r>
            <a:r>
              <a:rPr lang="en-US" sz="3600" b="1" dirty="0" err="1">
                <a:solidFill>
                  <a:schemeClr val="bg1"/>
                </a:solidFill>
              </a:rPr>
              <a:t>Fisica</a:t>
            </a:r>
            <a:r>
              <a:rPr lang="en-US" sz="3600" b="1">
                <a:solidFill>
                  <a:schemeClr val="bg1"/>
                </a:solidFill>
              </a:rPr>
              <a:t> Nuclear</a:t>
            </a:r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SEVILLA   JULIO 2026</a:t>
            </a:r>
          </a:p>
        </p:txBody>
      </p:sp>
    </p:spTree>
    <p:extLst>
      <p:ext uri="{BB962C8B-B14F-4D97-AF65-F5344CB8AC3E}">
        <p14:creationId xmlns:p14="http://schemas.microsoft.com/office/powerpoint/2010/main" val="161778291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9E2FCD-1745-A0CC-B565-B538F53DC7EC}"/>
              </a:ext>
            </a:extLst>
          </p:cNvPr>
          <p:cNvSpPr txBox="1"/>
          <p:nvPr/>
        </p:nvSpPr>
        <p:spPr>
          <a:xfrm>
            <a:off x="1690255" y="2666183"/>
            <a:ext cx="8455998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</a:rPr>
              <a:t>Comportamiento medioambiental de partículas calientes</a:t>
            </a:r>
          </a:p>
        </p:txBody>
      </p:sp>
      <p:graphicFrame>
        <p:nvGraphicFramePr>
          <p:cNvPr id="3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278852"/>
              </p:ext>
            </p:extLst>
          </p:nvPr>
        </p:nvGraphicFramePr>
        <p:xfrm>
          <a:off x="10684817" y="5441335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2" imgW="2857899" imgH="2857899" progId="MSPhotoEd.3">
                  <p:embed/>
                </p:oleObj>
              </mc:Choice>
              <mc:Fallback>
                <p:oleObj name="Fotografía de Photo Editor" r:id="rId2" imgW="2857899" imgH="2857899" progId="MSPhotoEd.3">
                  <p:embed/>
                  <p:pic>
                    <p:nvPicPr>
                      <p:cNvPr id="57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4817" y="5441335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018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30400" y="658383"/>
            <a:ext cx="8174709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LA INFORMACIÓN EXSISTENTE SOBRE EL COMPORTAMIENTO MEDIOAMBIENTAL DE LAS PARTICULAS  ES ESCASA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822418" y="2069971"/>
            <a:ext cx="8365960" cy="1015663"/>
          </a:xfrm>
          <a:prstGeom prst="rect">
            <a:avLst/>
          </a:prstGeom>
          <a:solidFill>
            <a:srgbClr val="FFFFCC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EXISTE UN ALTO GRADO DE  INCERTIDUMBRE SOBRE EL IMPACTO AMBIENTAL Y EN LAS PERSONAS DE LOS RADIONUCLEIDOS ASOCIADOS A LAS PARTICULAS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5759265" y="1460603"/>
            <a:ext cx="320321" cy="515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4450690" y="3304114"/>
            <a:ext cx="642310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INTEGRAR LAS PARTICULAS RADIACTIVAS EN EVALUACIONES DE IMPACTO AMBIENTAL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25026" y="3458002"/>
            <a:ext cx="2007220" cy="400110"/>
          </a:xfrm>
          <a:prstGeom prst="rect">
            <a:avLst/>
          </a:prstGeom>
          <a:solidFill>
            <a:srgbClr val="FFFFCC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C00000"/>
                </a:solidFill>
              </a:rPr>
              <a:t>OBJECTIVO</a:t>
            </a:r>
          </a:p>
        </p:txBody>
      </p:sp>
      <p:sp>
        <p:nvSpPr>
          <p:cNvPr id="7" name="Flecha derecha 6"/>
          <p:cNvSpPr/>
          <p:nvPr/>
        </p:nvSpPr>
        <p:spPr>
          <a:xfrm>
            <a:off x="2916071" y="3560494"/>
            <a:ext cx="1215483" cy="2118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4777356" y="4346653"/>
            <a:ext cx="6930063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C00000"/>
                </a:solidFill>
              </a:rPr>
              <a:t>RELACIONAR CARACTERISTICAS DE LAS PARTICULAS CON SU COMPORTAMIENTO AMBIENTAL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818142" y="5397397"/>
            <a:ext cx="6848489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C00000"/>
                </a:solidFill>
              </a:rPr>
              <a:t>RELACIONAR CARACTERISTICAS DE LAS PARTICULAS CON SU TRETENCIÓN EN SISTEMAS BIOLÓGICOS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159221" y="4851407"/>
            <a:ext cx="200722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C00000"/>
                </a:solidFill>
              </a:rPr>
              <a:t>KEY CHALLENGES</a:t>
            </a:r>
          </a:p>
        </p:txBody>
      </p:sp>
      <p:sp>
        <p:nvSpPr>
          <p:cNvPr id="11" name="Flecha derecha 10"/>
          <p:cNvSpPr/>
          <p:nvPr/>
        </p:nvSpPr>
        <p:spPr>
          <a:xfrm rot="20623502">
            <a:off x="3551194" y="4682904"/>
            <a:ext cx="1208960" cy="295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 derecha 11"/>
          <p:cNvSpPr/>
          <p:nvPr/>
        </p:nvSpPr>
        <p:spPr>
          <a:xfrm rot="1444939">
            <a:off x="3544071" y="5381710"/>
            <a:ext cx="1174967" cy="2737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4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961297"/>
              </p:ext>
            </p:extLst>
          </p:nvPr>
        </p:nvGraphicFramePr>
        <p:xfrm>
          <a:off x="10653286" y="104391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2" imgW="2857899" imgH="2857899" progId="MSPhotoEd.3">
                  <p:embed/>
                </p:oleObj>
              </mc:Choice>
              <mc:Fallback>
                <p:oleObj name="Fotografía de Photo Editor" r:id="rId2" imgW="2857899" imgH="2857899" progId="MSPhotoEd.3">
                  <p:embed/>
                  <p:pic>
                    <p:nvPicPr>
                      <p:cNvPr id="57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3286" y="104391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2743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99942" y="492653"/>
            <a:ext cx="9924482" cy="707886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Proyectos EU  COMET and RATE </a:t>
            </a:r>
          </a:p>
          <a:p>
            <a:pPr algn="ctr"/>
            <a:r>
              <a:rPr lang="es-ES" sz="2000" b="1" dirty="0"/>
              <a:t>Proyecto IAEA-CRP sobre comportamiento ambiental de partículas calientes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20160" y="1773341"/>
            <a:ext cx="881930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Establecimiento de un bien establecido “</a:t>
            </a:r>
            <a:r>
              <a:rPr lang="es-ES" sz="2000" b="1" dirty="0" err="1"/>
              <a:t>abiotic</a:t>
            </a:r>
            <a:r>
              <a:rPr lang="es-ES" sz="2000" b="1" dirty="0"/>
              <a:t> </a:t>
            </a:r>
            <a:r>
              <a:rPr lang="es-ES" sz="2000" b="1" dirty="0" err="1"/>
              <a:t>leaching</a:t>
            </a:r>
            <a:r>
              <a:rPr lang="es-ES" sz="2000" b="1" dirty="0"/>
              <a:t> </a:t>
            </a:r>
            <a:r>
              <a:rPr lang="es-ES" sz="2000" b="1" dirty="0" err="1"/>
              <a:t>protocol</a:t>
            </a:r>
            <a:r>
              <a:rPr lang="es-ES" sz="2000" b="1" dirty="0"/>
              <a:t>”</a:t>
            </a:r>
          </a:p>
        </p:txBody>
      </p:sp>
      <p:sp>
        <p:nvSpPr>
          <p:cNvPr id="5" name="Flecha abajo 4"/>
          <p:cNvSpPr/>
          <p:nvPr/>
        </p:nvSpPr>
        <p:spPr>
          <a:xfrm>
            <a:off x="5962184" y="1173875"/>
            <a:ext cx="267630" cy="548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2306115" y="2401222"/>
            <a:ext cx="7312137" cy="46166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Extracciones a  1 hora,  24 horas  and 186 horas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13481" y="3376955"/>
            <a:ext cx="7961971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Cada lixiviado sometido a “</a:t>
            </a:r>
            <a:r>
              <a:rPr lang="es-ES" sz="2400" b="1" dirty="0" err="1"/>
              <a:t>size</a:t>
            </a:r>
            <a:r>
              <a:rPr lang="es-ES" sz="2400" b="1" dirty="0"/>
              <a:t> </a:t>
            </a:r>
            <a:r>
              <a:rPr lang="es-ES" sz="2400" b="1" dirty="0" err="1"/>
              <a:t>fractionation</a:t>
            </a:r>
            <a:r>
              <a:rPr lang="es-ES" sz="2400" b="1" dirty="0"/>
              <a:t>”</a:t>
            </a:r>
          </a:p>
          <a:p>
            <a:pPr marL="342900" indent="-342900" algn="ctr">
              <a:buFontTx/>
              <a:buChar char="-"/>
            </a:pPr>
            <a:r>
              <a:rPr lang="es-ES" sz="2400" b="1" dirty="0"/>
              <a:t>Total      -  &lt; 0.45 mm</a:t>
            </a:r>
          </a:p>
          <a:p>
            <a:pPr marL="342900" indent="-342900" algn="ctr">
              <a:buFontTx/>
              <a:buChar char="-"/>
            </a:pPr>
            <a:r>
              <a:rPr lang="es-ES" sz="2400" b="1" dirty="0"/>
              <a:t>&lt; 3 </a:t>
            </a:r>
            <a:r>
              <a:rPr lang="es-ES" sz="2400" b="1" dirty="0" err="1"/>
              <a:t>kDa</a:t>
            </a:r>
            <a:r>
              <a:rPr lang="es-ES" sz="2400" b="1" dirty="0"/>
              <a:t>      -  LMM    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629934" y="5402158"/>
            <a:ext cx="8664498" cy="1015663"/>
          </a:xfrm>
          <a:prstGeom prst="rect">
            <a:avLst/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b="1" i="1" dirty="0"/>
              <a:t>Cuando los experimentos de lixiviación se aplican a partículas, el  mismo procedimiento se debe aplicar a una alícuota del suelo de donde las partículas proceden. </a:t>
            </a:r>
          </a:p>
        </p:txBody>
      </p:sp>
      <p:graphicFrame>
        <p:nvGraphicFramePr>
          <p:cNvPr id="9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427933"/>
              </p:ext>
            </p:extLst>
          </p:nvPr>
        </p:nvGraphicFramePr>
        <p:xfrm>
          <a:off x="10740235" y="5231883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2" imgW="2857899" imgH="2857899" progId="MSPhotoEd.3">
                  <p:embed/>
                </p:oleObj>
              </mc:Choice>
              <mc:Fallback>
                <p:oleObj name="Fotografía de Photo Editor" r:id="rId2" imgW="2857899" imgH="2857899" progId="MSPhotoEd.3">
                  <p:embed/>
                  <p:pic>
                    <p:nvPicPr>
                      <p:cNvPr id="57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0235" y="5231883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4157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CEE0D7AA-EB49-1E25-DC5C-8FB114CE7BAD}"/>
              </a:ext>
            </a:extLst>
          </p:cNvPr>
          <p:cNvGrpSpPr/>
          <p:nvPr/>
        </p:nvGrpSpPr>
        <p:grpSpPr>
          <a:xfrm>
            <a:off x="110836" y="145558"/>
            <a:ext cx="10972800" cy="6566884"/>
            <a:chOff x="169111" y="128079"/>
            <a:chExt cx="10972800" cy="6566884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54601A7-86E5-22FC-559A-B727F47B2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11" y="3652410"/>
              <a:ext cx="4147098" cy="3042553"/>
            </a:xfrm>
            <a:prstGeom prst="rect">
              <a:avLst/>
            </a:prstGeom>
            <a:noFill/>
            <a:ln>
              <a:noFill/>
            </a:ln>
            <a:effectLst>
              <a:softEdge rad="114300"/>
            </a:effectLst>
          </p:spPr>
        </p:pic>
        <p:graphicFrame>
          <p:nvGraphicFramePr>
            <p:cNvPr id="4" name="Gráfico 3">
              <a:extLst>
                <a:ext uri="{FF2B5EF4-FFF2-40B4-BE49-F238E27FC236}">
                  <a16:creationId xmlns:a16="http://schemas.microsoft.com/office/drawing/2014/main" id="{0BE4DBCF-9B4C-2AB5-1DE6-2EA7568D491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14881750"/>
                </p:ext>
              </p:extLst>
            </p:nvPr>
          </p:nvGraphicFramePr>
          <p:xfrm>
            <a:off x="264406" y="757300"/>
            <a:ext cx="4051803" cy="28269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56648612-12D1-CA26-59C1-10D2A68B6886}"/>
                </a:ext>
              </a:extLst>
            </p:cNvPr>
            <p:cNvSpPr/>
            <p:nvPr/>
          </p:nvSpPr>
          <p:spPr>
            <a:xfrm>
              <a:off x="2142008" y="2170756"/>
              <a:ext cx="1807535" cy="579487"/>
            </a:xfrm>
            <a:prstGeom prst="ellipse">
              <a:avLst/>
            </a:prstGeom>
            <a:noFill/>
            <a:ln w="38100"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9F368DFF-2C1C-2050-6DF1-A937F0B3F2CC}"/>
                </a:ext>
              </a:extLst>
            </p:cNvPr>
            <p:cNvSpPr/>
            <p:nvPr/>
          </p:nvSpPr>
          <p:spPr>
            <a:xfrm>
              <a:off x="2439451" y="5306538"/>
              <a:ext cx="1453115" cy="49659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98F881D-6399-7397-16AE-CD54ADA1D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5738" y="757301"/>
              <a:ext cx="5506173" cy="28388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F31929F8-F109-847A-913A-0A0E729BA9C8}"/>
                </a:ext>
              </a:extLst>
            </p:cNvPr>
            <p:cNvSpPr txBox="1"/>
            <p:nvPr/>
          </p:nvSpPr>
          <p:spPr>
            <a:xfrm>
              <a:off x="2756543" y="128079"/>
              <a:ext cx="6498452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Experimentos de Lixiviación</a:t>
              </a:r>
              <a:r>
                <a:rPr lang="es-ES" sz="2400" b="1" dirty="0"/>
                <a:t> </a:t>
              </a:r>
              <a:endParaRPr lang="es-E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8" name="Marcador de contenido 3">
            <a:extLst>
              <a:ext uri="{FF2B5EF4-FFF2-40B4-BE49-F238E27FC236}">
                <a16:creationId xmlns:a16="http://schemas.microsoft.com/office/drawing/2014/main" id="{B420FA21-9406-7A78-CD3B-DF89E2D609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095271"/>
              </p:ext>
            </p:extLst>
          </p:nvPr>
        </p:nvGraphicFramePr>
        <p:xfrm>
          <a:off x="5475863" y="4025838"/>
          <a:ext cx="5506173" cy="2596358"/>
        </p:xfrm>
        <a:graphic>
          <a:graphicData uri="http://schemas.openxmlformats.org/drawingml/2006/table">
            <a:tbl>
              <a:tblPr firstRow="1" firstCol="1" bandRow="1"/>
              <a:tblGrid>
                <a:gridCol w="673808">
                  <a:extLst>
                    <a:ext uri="{9D8B030D-6E8A-4147-A177-3AD203B41FA5}">
                      <a16:colId xmlns:a16="http://schemas.microsoft.com/office/drawing/2014/main" val="1521586603"/>
                    </a:ext>
                  </a:extLst>
                </a:gridCol>
                <a:gridCol w="2521527">
                  <a:extLst>
                    <a:ext uri="{9D8B030D-6E8A-4147-A177-3AD203B41FA5}">
                      <a16:colId xmlns:a16="http://schemas.microsoft.com/office/drawing/2014/main" val="2881005758"/>
                    </a:ext>
                  </a:extLst>
                </a:gridCol>
                <a:gridCol w="2310838">
                  <a:extLst>
                    <a:ext uri="{9D8B030D-6E8A-4147-A177-3AD203B41FA5}">
                      <a16:colId xmlns:a16="http://schemas.microsoft.com/office/drawing/2014/main" val="545213587"/>
                    </a:ext>
                  </a:extLst>
                </a:gridCol>
              </a:tblGrid>
              <a:tr h="27842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Particulas</a:t>
                      </a:r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Palomares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137" marR="147137" marT="73568" marB="735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s-ES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137" marR="147137" marT="73568" marB="735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493513"/>
                  </a:ext>
                </a:extLst>
              </a:tr>
              <a:tr h="28544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Agua lluvia</a:t>
                      </a:r>
                      <a:endParaRPr lang="es-ES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0.16 M HCl</a:t>
                      </a:r>
                      <a:endParaRPr lang="es-ES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284553"/>
                  </a:ext>
                </a:extLst>
              </a:tr>
              <a:tr h="3890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PP-2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Extremadamente Baja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Muy baja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07682"/>
                  </a:ext>
                </a:extLst>
              </a:tr>
              <a:tr h="28310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421</a:t>
                      </a:r>
                      <a:endParaRPr lang="es-E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Extremadamente Baja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Alta, Desintegración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334586"/>
                  </a:ext>
                </a:extLst>
              </a:tr>
              <a:tr h="36921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Particulas</a:t>
                      </a:r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Thule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137" marR="147137" marT="73568" marB="735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s-ES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137" marR="147137" marT="73568" marB="7356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733450"/>
                  </a:ext>
                </a:extLst>
              </a:tr>
              <a:tr h="20647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Agua lluvia</a:t>
                      </a:r>
                      <a:endParaRPr lang="es-ES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0.16 M HCl</a:t>
                      </a:r>
                      <a:endParaRPr lang="es-ES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779439"/>
                  </a:ext>
                </a:extLst>
              </a:tr>
              <a:tr h="3890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Extremadamente Baja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Muy Baja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624474"/>
                  </a:ext>
                </a:extLst>
              </a:tr>
              <a:tr h="25516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P29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Alta, </a:t>
                      </a:r>
                      <a:r>
                        <a:rPr lang="es-ES" sz="1400" b="1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Desintegracion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352" marR="110352" marT="153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632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759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F917531-852D-9BFE-9324-E856C6E7F3B6}"/>
              </a:ext>
            </a:extLst>
          </p:cNvPr>
          <p:cNvSpPr txBox="1"/>
          <p:nvPr/>
        </p:nvSpPr>
        <p:spPr>
          <a:xfrm>
            <a:off x="3137012" y="386149"/>
            <a:ext cx="5917976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/>
              <a:t>PALOMARES: </a:t>
            </a:r>
          </a:p>
          <a:p>
            <a:pPr algn="ctr"/>
            <a:r>
              <a:rPr lang="es-ES" sz="2400" b="1" kern="1200" dirty="0">
                <a:latin typeface="+mn-lt"/>
                <a:ea typeface="+mn-ea"/>
                <a:cs typeface="+mn-cs"/>
              </a:rPr>
              <a:t>Contaminación en plantas y frutos</a:t>
            </a:r>
          </a:p>
        </p:txBody>
      </p:sp>
      <p:sp>
        <p:nvSpPr>
          <p:cNvPr id="3" name="CuadroTexto 3">
            <a:extLst>
              <a:ext uri="{FF2B5EF4-FFF2-40B4-BE49-F238E27FC236}">
                <a16:creationId xmlns:a16="http://schemas.microsoft.com/office/drawing/2014/main" id="{23BA7429-CE4D-9AA5-251A-8252F2186D50}"/>
              </a:ext>
            </a:extLst>
          </p:cNvPr>
          <p:cNvSpPr txBox="1"/>
          <p:nvPr/>
        </p:nvSpPr>
        <p:spPr>
          <a:xfrm>
            <a:off x="636408" y="1750195"/>
            <a:ext cx="11018991" cy="120032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0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La gran mayoría de las plantas silvestres </a:t>
            </a:r>
            <a:r>
              <a:rPr lang="es-ES" sz="2000" b="1" kern="1200" dirty="0" err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yde</a:t>
            </a:r>
            <a:r>
              <a:rPr lang="es-ES" sz="20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las frutas analizadas muestran una muy pequeña concentración de actividad de </a:t>
            </a:r>
            <a:r>
              <a:rPr lang="es-ES" sz="2000" b="1" kern="1200" baseline="300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239+240</a:t>
            </a:r>
            <a:r>
              <a:rPr lang="es-ES" sz="20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Pu.</a:t>
            </a:r>
          </a:p>
          <a:p>
            <a:pPr algn="just"/>
            <a:endParaRPr lang="es-ES" sz="1200" b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pPr algn="just"/>
            <a:r>
              <a:rPr lang="es-ES" sz="2000" b="1" dirty="0">
                <a:solidFill>
                  <a:srgbClr val="C00000"/>
                </a:solidFill>
              </a:rPr>
              <a:t>En casos excepcionales encuentran concentraciones en el rango 10</a:t>
            </a:r>
            <a:r>
              <a:rPr lang="es-ES" sz="2000" b="1" baseline="30000" dirty="0">
                <a:solidFill>
                  <a:srgbClr val="C00000"/>
                </a:solidFill>
              </a:rPr>
              <a:t>-1</a:t>
            </a:r>
            <a:r>
              <a:rPr lang="es-ES" sz="2000" b="1" dirty="0">
                <a:solidFill>
                  <a:srgbClr val="C00000"/>
                </a:solidFill>
              </a:rPr>
              <a:t> -10</a:t>
            </a:r>
            <a:r>
              <a:rPr lang="es-ES" sz="2000" b="1" baseline="30000" dirty="0">
                <a:solidFill>
                  <a:srgbClr val="C00000"/>
                </a:solidFill>
              </a:rPr>
              <a:t>0</a:t>
            </a:r>
            <a:r>
              <a:rPr lang="es-ES" sz="2000" b="1" dirty="0">
                <a:solidFill>
                  <a:srgbClr val="C00000"/>
                </a:solidFill>
              </a:rPr>
              <a:t> Bq/g</a:t>
            </a:r>
            <a:endParaRPr lang="es-ES" sz="2000" b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D52512-4403-3F4D-6A53-8A95999A815F}"/>
              </a:ext>
            </a:extLst>
          </p:cNvPr>
          <p:cNvSpPr txBox="1"/>
          <p:nvPr/>
        </p:nvSpPr>
        <p:spPr>
          <a:xfrm>
            <a:off x="493015" y="3504355"/>
            <a:ext cx="11018991" cy="1323439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0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es-ES" sz="20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resuspensión</a:t>
            </a:r>
            <a:r>
              <a:rPr lang="es-ES" sz="20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de partículas de Pu se conoce que es el factor fundamental de las contaminaciones de plantas , simplemente comprobando el muy bajo numero de muestras lavadas contaminadas en relación con las </a:t>
            </a:r>
            <a:r>
              <a:rPr lang="es-ES" sz="20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obervadas</a:t>
            </a:r>
            <a:r>
              <a:rPr lang="es-ES" sz="20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en frutas no </a:t>
            </a:r>
            <a:r>
              <a:rPr lang="es-ES" sz="20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</a:t>
            </a:r>
            <a:r>
              <a:rPr lang="es-ES" sz="20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lavadas y en otras partes de las plantas.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8546C6C-C5C2-1AE3-4790-4BB9D9213AC0}"/>
              </a:ext>
            </a:extLst>
          </p:cNvPr>
          <p:cNvSpPr txBox="1"/>
          <p:nvPr/>
        </p:nvSpPr>
        <p:spPr>
          <a:xfrm>
            <a:off x="295565" y="5144263"/>
            <a:ext cx="11413892" cy="150810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000" b="1" dirty="0">
                <a:solidFill>
                  <a:srgbClr val="C00000"/>
                </a:solidFill>
              </a:rPr>
              <a:t>La </a:t>
            </a:r>
            <a:r>
              <a:rPr lang="es-ES" sz="2000" b="1" dirty="0" err="1">
                <a:solidFill>
                  <a:srgbClr val="C00000"/>
                </a:solidFill>
              </a:rPr>
              <a:t>resuspensión</a:t>
            </a:r>
            <a:r>
              <a:rPr lang="es-ES" sz="2000" b="1" dirty="0">
                <a:solidFill>
                  <a:srgbClr val="C00000"/>
                </a:solidFill>
              </a:rPr>
              <a:t> es el mayor contribuyente a las dosis recibidas por los trabajadores </a:t>
            </a:r>
            <a:r>
              <a:rPr lang="es-ES" sz="2000" b="1" dirty="0" err="1">
                <a:solidFill>
                  <a:srgbClr val="C00000"/>
                </a:solidFill>
              </a:rPr>
              <a:t>agricoles</a:t>
            </a:r>
            <a:r>
              <a:rPr lang="es-ES" sz="2000" b="1" dirty="0">
                <a:solidFill>
                  <a:srgbClr val="C00000"/>
                </a:solidFill>
              </a:rPr>
              <a:t>, por INHALACION </a:t>
            </a:r>
            <a:endParaRPr lang="es-ES" sz="2000" b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es-ES" sz="1200" b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pPr algn="just"/>
            <a:r>
              <a:rPr lang="es-ES" sz="2000" b="1" dirty="0">
                <a:solidFill>
                  <a:srgbClr val="C00000"/>
                </a:solidFill>
              </a:rPr>
              <a:t>Las dosis efectivas colectivas por inhalación han sido evaluadas en el rango de 10</a:t>
            </a:r>
            <a:r>
              <a:rPr lang="es-ES" sz="2000" b="1" baseline="30000" dirty="0">
                <a:solidFill>
                  <a:srgbClr val="C00000"/>
                </a:solidFill>
              </a:rPr>
              <a:t>-2</a:t>
            </a:r>
            <a:r>
              <a:rPr lang="es-ES" sz="2000" b="1" dirty="0">
                <a:solidFill>
                  <a:srgbClr val="C00000"/>
                </a:solidFill>
              </a:rPr>
              <a:t> – 10</a:t>
            </a:r>
            <a:r>
              <a:rPr lang="es-ES" sz="2000" b="1" baseline="30000" dirty="0">
                <a:solidFill>
                  <a:srgbClr val="C00000"/>
                </a:solidFill>
              </a:rPr>
              <a:t>-1</a:t>
            </a:r>
            <a:r>
              <a:rPr lang="es-ES" sz="2000" b="1" dirty="0">
                <a:solidFill>
                  <a:srgbClr val="C00000"/>
                </a:solidFill>
              </a:rPr>
              <a:t> mSv/y</a:t>
            </a:r>
            <a:endParaRPr lang="es-ES" sz="2000" b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338536"/>
              </p:ext>
            </p:extLst>
          </p:nvPr>
        </p:nvGraphicFramePr>
        <p:xfrm>
          <a:off x="10817979" y="120172"/>
          <a:ext cx="1159988" cy="115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2" imgW="2857899" imgH="2857899" progId="MSPhotoEd.3">
                  <p:embed/>
                </p:oleObj>
              </mc:Choice>
              <mc:Fallback>
                <p:oleObj name="Fotografía de Photo Editor" r:id="rId2" imgW="2857899" imgH="2857899" progId="MSPhotoEd.3">
                  <p:embed/>
                  <p:pic>
                    <p:nvPicPr>
                      <p:cNvPr id="57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7979" y="120172"/>
                        <a:ext cx="1159988" cy="115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7751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C8DCC4-2562-B827-ECC0-4EAE4EFB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32" y="1387764"/>
            <a:ext cx="11338441" cy="4082472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47B7B62-0CFF-48A1-3A40-410C2FAF0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7587924"/>
              </p:ext>
            </p:extLst>
          </p:nvPr>
        </p:nvGraphicFramePr>
        <p:xfrm>
          <a:off x="7147313" y="1482568"/>
          <a:ext cx="4108515" cy="307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352061"/>
              </p:ext>
            </p:extLst>
          </p:nvPr>
        </p:nvGraphicFramePr>
        <p:xfrm>
          <a:off x="10928656" y="57145"/>
          <a:ext cx="1143903" cy="1143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4" imgW="2857899" imgH="2857899" progId="MSPhotoEd.3">
                  <p:embed/>
                </p:oleObj>
              </mc:Choice>
              <mc:Fallback>
                <p:oleObj name="Fotografía de Photo Editor" r:id="rId4" imgW="2857899" imgH="2857899" progId="MSPhotoEd.3">
                  <p:embed/>
                  <p:pic>
                    <p:nvPicPr>
                      <p:cNvPr id="57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8656" y="57145"/>
                        <a:ext cx="1143903" cy="11439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5E3A8830-9D3F-2CEF-44C1-570127B99BF8}"/>
              </a:ext>
            </a:extLst>
          </p:cNvPr>
          <p:cNvSpPr txBox="1"/>
          <p:nvPr/>
        </p:nvSpPr>
        <p:spPr>
          <a:xfrm>
            <a:off x="628073" y="341745"/>
            <a:ext cx="9716653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Contenido de </a:t>
            </a:r>
            <a:r>
              <a:rPr lang="es-ES" sz="2800" b="1" baseline="30000" dirty="0">
                <a:solidFill>
                  <a:schemeClr val="accent6">
                    <a:lumMod val="75000"/>
                  </a:schemeClr>
                </a:solidFill>
              </a:rPr>
              <a:t>241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Am  en el cuerpo entero de caracoles colectados en la zona contaminada de Palomares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9DFD250-E413-3457-AE78-6D7C9956CC84}"/>
              </a:ext>
            </a:extLst>
          </p:cNvPr>
          <p:cNvSpPr txBox="1"/>
          <p:nvPr/>
        </p:nvSpPr>
        <p:spPr>
          <a:xfrm>
            <a:off x="997525" y="5562148"/>
            <a:ext cx="9818253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Los resultados obtenidos en el análisis de los cuerpos de cada caracol muestran que todos los animales se encontraban contaminados pero con un grado de contaminación variable</a:t>
            </a:r>
          </a:p>
        </p:txBody>
      </p:sp>
    </p:spTree>
    <p:extLst>
      <p:ext uri="{BB962C8B-B14F-4D97-AF65-F5344CB8AC3E}">
        <p14:creationId xmlns:p14="http://schemas.microsoft.com/office/powerpoint/2010/main" val="1194362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D1B18E9-0CD2-0EF0-F158-9A126F994E98}"/>
              </a:ext>
            </a:extLst>
          </p:cNvPr>
          <p:cNvGrpSpPr/>
          <p:nvPr/>
        </p:nvGrpSpPr>
        <p:grpSpPr>
          <a:xfrm>
            <a:off x="1847718" y="863949"/>
            <a:ext cx="7890084" cy="5896011"/>
            <a:chOff x="0" y="0"/>
            <a:chExt cx="5817954" cy="4397677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1D6C224B-9658-124E-6476-401C51F6A2E8}"/>
                </a:ext>
              </a:extLst>
            </p:cNvPr>
            <p:cNvGrpSpPr/>
            <p:nvPr/>
          </p:nvGrpSpPr>
          <p:grpSpPr>
            <a:xfrm>
              <a:off x="12789" y="0"/>
              <a:ext cx="5168922" cy="2159635"/>
              <a:chOff x="0" y="0"/>
              <a:chExt cx="5168922" cy="2159635"/>
            </a:xfrm>
          </p:grpSpPr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69A0A57A-5ECB-D621-A1E2-340EDBD3F0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2256790" cy="2159635"/>
              </a:xfrm>
              <a:prstGeom prst="rect">
                <a:avLst/>
              </a:prstGeom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AF0F6744-6280-896A-FE34-994BEAD5A8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9197" y="0"/>
                <a:ext cx="2879725" cy="2159635"/>
              </a:xfrm>
              <a:prstGeom prst="rect">
                <a:avLst/>
              </a:prstGeom>
            </p:spPr>
          </p:pic>
        </p:grp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C6CD1184-3A65-4F02-E449-5E250D83A156}"/>
                </a:ext>
              </a:extLst>
            </p:cNvPr>
            <p:cNvSpPr/>
            <p:nvPr/>
          </p:nvSpPr>
          <p:spPr>
            <a:xfrm>
              <a:off x="3481754" y="856850"/>
              <a:ext cx="180000" cy="180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88253EA1-A4B1-6AF0-669F-107EAC602B1C}"/>
                </a:ext>
              </a:extLst>
            </p:cNvPr>
            <p:cNvSpPr/>
            <p:nvPr/>
          </p:nvSpPr>
          <p:spPr>
            <a:xfrm>
              <a:off x="3050131" y="943175"/>
              <a:ext cx="180000" cy="180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CAE04EC-D35C-1BB9-FEAE-0C71006ED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238042"/>
              <a:ext cx="2879725" cy="215963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E5737F29-7529-53FD-4EC9-5EBDBCE58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229" y="2234845"/>
              <a:ext cx="2879725" cy="2159635"/>
            </a:xfrm>
            <a:prstGeom prst="rect">
              <a:avLst/>
            </a:prstGeom>
          </p:spPr>
        </p:pic>
        <p:cxnSp>
          <p:nvCxnSpPr>
            <p:cNvPr id="10" name="Conector recto de flecha 9">
              <a:extLst>
                <a:ext uri="{FF2B5EF4-FFF2-40B4-BE49-F238E27FC236}">
                  <a16:creationId xmlns:a16="http://schemas.microsoft.com/office/drawing/2014/main" id="{EA1CEA91-12E7-4C1D-A28D-6936C87CEAE7}"/>
                </a:ext>
              </a:extLst>
            </p:cNvPr>
            <p:cNvCxnSpPr/>
            <p:nvPr/>
          </p:nvCxnSpPr>
          <p:spPr>
            <a:xfrm flipH="1">
              <a:off x="2129337" y="1109429"/>
              <a:ext cx="978344" cy="1352417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A2A9FB9B-1F43-0A90-81DF-C3231FB6703F}"/>
                </a:ext>
              </a:extLst>
            </p:cNvPr>
            <p:cNvCxnSpPr/>
            <p:nvPr/>
          </p:nvCxnSpPr>
          <p:spPr>
            <a:xfrm>
              <a:off x="3606445" y="1029499"/>
              <a:ext cx="629698" cy="1802809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70CD3AA-C9C9-CD46-9F21-957683BE176E}"/>
              </a:ext>
            </a:extLst>
          </p:cNvPr>
          <p:cNvSpPr txBox="1"/>
          <p:nvPr/>
        </p:nvSpPr>
        <p:spPr>
          <a:xfrm>
            <a:off x="2198706" y="149789"/>
            <a:ext cx="640026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CARACOLES, RUTA DE CONTAMINACION</a:t>
            </a:r>
            <a:endParaRPr lang="es-ES" sz="2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638851"/>
              </p:ext>
            </p:extLst>
          </p:nvPr>
        </p:nvGraphicFramePr>
        <p:xfrm>
          <a:off x="11007199" y="57146"/>
          <a:ext cx="1065360" cy="1065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6" imgW="2857899" imgH="2857899" progId="MSPhotoEd.3">
                  <p:embed/>
                </p:oleObj>
              </mc:Choice>
              <mc:Fallback>
                <p:oleObj name="Fotografía de Photo Editor" r:id="rId6" imgW="2857899" imgH="2857899" progId="MSPhotoEd.3">
                  <p:embed/>
                  <p:pic>
                    <p:nvPicPr>
                      <p:cNvPr id="6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7199" y="57146"/>
                        <a:ext cx="1065360" cy="1065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3541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 Rectángulo">
            <a:extLst>
              <a:ext uri="{FF2B5EF4-FFF2-40B4-BE49-F238E27FC236}">
                <a16:creationId xmlns:a16="http://schemas.microsoft.com/office/drawing/2014/main" id="{890A5E31-8E98-06B1-232D-8218528A6C3F}"/>
              </a:ext>
            </a:extLst>
          </p:cNvPr>
          <p:cNvSpPr/>
          <p:nvPr/>
        </p:nvSpPr>
        <p:spPr>
          <a:xfrm>
            <a:off x="2125798" y="109272"/>
            <a:ext cx="7113402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Caracoles de Palomares:  Conchas</a:t>
            </a:r>
            <a:endParaRPr lang="es-ES" sz="3200" b="1" dirty="0"/>
          </a:p>
        </p:txBody>
      </p:sp>
      <p:graphicFrame>
        <p:nvGraphicFramePr>
          <p:cNvPr id="3" name="3 Tabla">
            <a:extLst>
              <a:ext uri="{FF2B5EF4-FFF2-40B4-BE49-F238E27FC236}">
                <a16:creationId xmlns:a16="http://schemas.microsoft.com/office/drawing/2014/main" id="{F2CE640B-A7D8-C70E-E78A-F6710CE11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616864"/>
              </p:ext>
            </p:extLst>
          </p:nvPr>
        </p:nvGraphicFramePr>
        <p:xfrm>
          <a:off x="136082" y="2147909"/>
          <a:ext cx="3824216" cy="2598360"/>
        </p:xfrm>
        <a:graphic>
          <a:graphicData uri="http://schemas.openxmlformats.org/drawingml/2006/table">
            <a:tbl>
              <a:tblPr/>
              <a:tblGrid>
                <a:gridCol w="1724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dirty="0" err="1">
                          <a:latin typeface="Times New Roman"/>
                          <a:ea typeface="Times New Roman"/>
                          <a:cs typeface="Times New Roman"/>
                        </a:rPr>
                        <a:t>Identificacion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Times New Roman"/>
                        </a:rPr>
                        <a:t>mBq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Shell</a:t>
                      </a:r>
                      <a:r>
                        <a:rPr lang="en-GB" sz="2000" b="1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Snail 2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Shell Snail 4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Shell Snail 5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14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Shell Snail 6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 1 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Shell Snail 7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400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Shell Snail 8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29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79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ShellSnail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 13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±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3859DADB-9296-3221-9834-03B6AB055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177" y="955106"/>
            <a:ext cx="7113402" cy="550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2021027"/>
              </p:ext>
            </p:extLst>
          </p:nvPr>
        </p:nvGraphicFramePr>
        <p:xfrm>
          <a:off x="11174599" y="57146"/>
          <a:ext cx="897960" cy="897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857899" imgH="2857899" progId="MSPhotoEd.3">
                  <p:embed/>
                </p:oleObj>
              </mc:Choice>
              <mc:Fallback>
                <p:oleObj name="Fotografía de Photo Editor" r:id="rId3" imgW="2857899" imgH="2857899" progId="MSPhotoEd.3">
                  <p:embed/>
                  <p:pic>
                    <p:nvPicPr>
                      <p:cNvPr id="6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4599" y="57146"/>
                        <a:ext cx="897960" cy="897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610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3">
            <a:extLst>
              <a:ext uri="{FF2B5EF4-FFF2-40B4-BE49-F238E27FC236}">
                <a16:creationId xmlns:a16="http://schemas.microsoft.com/office/drawing/2014/main" id="{56ED7270-B4EC-BA09-4EC3-25E2F5DB1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06" y="963002"/>
            <a:ext cx="10431187" cy="5675794"/>
          </a:xfrm>
          <a:prstGeom prst="rect">
            <a:avLst/>
          </a:prstGeom>
        </p:spPr>
      </p:pic>
      <p:sp>
        <p:nvSpPr>
          <p:cNvPr id="3" name="8 Rectángulo">
            <a:extLst>
              <a:ext uri="{FF2B5EF4-FFF2-40B4-BE49-F238E27FC236}">
                <a16:creationId xmlns:a16="http://schemas.microsoft.com/office/drawing/2014/main" id="{5C1DE388-B9A3-1A8E-6837-D2CDC27DDCFE}"/>
              </a:ext>
            </a:extLst>
          </p:cNvPr>
          <p:cNvSpPr/>
          <p:nvPr/>
        </p:nvSpPr>
        <p:spPr>
          <a:xfrm>
            <a:off x="3190218" y="219205"/>
            <a:ext cx="6557113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/>
              <a:t>Heces</a:t>
            </a:r>
            <a:r>
              <a:rPr lang="en-US" sz="3200" b="1" dirty="0"/>
              <a:t> de Conejos </a:t>
            </a:r>
            <a:r>
              <a:rPr lang="en-US" sz="3200" b="1"/>
              <a:t>de Palomares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957992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0F41FD6-DDB3-3F57-9939-FD2CD4FF25DF}"/>
              </a:ext>
            </a:extLst>
          </p:cNvPr>
          <p:cNvSpPr txBox="1"/>
          <p:nvPr/>
        </p:nvSpPr>
        <p:spPr>
          <a:xfrm>
            <a:off x="1881790" y="351375"/>
            <a:ext cx="7677278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CONCLUSION PRINCIPAL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F41FD6-DDB3-3F57-9939-FD2CD4FF25DF}"/>
              </a:ext>
            </a:extLst>
          </p:cNvPr>
          <p:cNvSpPr txBox="1"/>
          <p:nvPr/>
        </p:nvSpPr>
        <p:spPr>
          <a:xfrm>
            <a:off x="475812" y="1390147"/>
            <a:ext cx="11240375" cy="5262979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Si el ecosistema bajo estudio esta contaminado con partículas calientes….</a:t>
            </a:r>
          </a:p>
          <a:p>
            <a:pPr algn="ctr"/>
            <a:endParaRPr lang="es-ES" sz="2800" b="1" dirty="0"/>
          </a:p>
          <a:p>
            <a:pPr algn="ctr"/>
            <a:r>
              <a:rPr lang="es-ES" sz="2800" b="1" dirty="0">
                <a:solidFill>
                  <a:srgbClr val="FF0000"/>
                </a:solidFill>
              </a:rPr>
              <a:t>PRECAUCION</a:t>
            </a:r>
          </a:p>
          <a:p>
            <a:pPr algn="ctr"/>
            <a:r>
              <a:rPr lang="es-ES" sz="2800" b="1" dirty="0"/>
              <a:t>Las evaluaciones </a:t>
            </a:r>
            <a:r>
              <a:rPr lang="es-ES" sz="2800" b="1" dirty="0" err="1"/>
              <a:t>standards</a:t>
            </a:r>
            <a:r>
              <a:rPr lang="es-ES" sz="2800" b="1" dirty="0"/>
              <a:t> no son válidas</a:t>
            </a:r>
          </a:p>
          <a:p>
            <a:pPr algn="ctr"/>
            <a:endParaRPr lang="es-ES" sz="2800" b="1" dirty="0"/>
          </a:p>
          <a:p>
            <a:pPr algn="ctr"/>
            <a:r>
              <a:rPr lang="es-ES" sz="2800" b="1" dirty="0"/>
              <a:t>Los factores de transferencia (TF) y los cocientes de transformación (CR) convencionales no deben ser usados</a:t>
            </a:r>
          </a:p>
          <a:p>
            <a:pPr algn="ctr"/>
            <a:endParaRPr lang="es-ES" sz="2800" b="1" dirty="0"/>
          </a:p>
          <a:p>
            <a:pPr algn="ctr"/>
            <a:r>
              <a:rPr lang="es-ES" sz="2800" b="1" dirty="0">
                <a:solidFill>
                  <a:srgbClr val="00B050"/>
                </a:solidFill>
              </a:rPr>
              <a:t>Las partículas calientes deben ser caracterizadas para poder relacionarlas con las transferencias entre los compartimentos </a:t>
            </a:r>
            <a:r>
              <a:rPr lang="es-ES" sz="2800" b="1" dirty="0" err="1">
                <a:solidFill>
                  <a:srgbClr val="00B050"/>
                </a:solidFill>
              </a:rPr>
              <a:t>ambienteales</a:t>
            </a:r>
            <a:r>
              <a:rPr lang="es-ES" sz="2800" b="1" dirty="0">
                <a:solidFill>
                  <a:srgbClr val="00B050"/>
                </a:solidFill>
              </a:rPr>
              <a:t>  y con las retenciones biológicas.</a:t>
            </a:r>
          </a:p>
        </p:txBody>
      </p:sp>
      <p:graphicFrame>
        <p:nvGraphicFramePr>
          <p:cNvPr id="5" name="Object 21">
            <a:extLst>
              <a:ext uri="{FF2B5EF4-FFF2-40B4-BE49-F238E27FC236}">
                <a16:creationId xmlns:a16="http://schemas.microsoft.com/office/drawing/2014/main" id="{B0D208CA-A055-DAD4-5448-DFBBAB11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167799"/>
              </p:ext>
            </p:extLst>
          </p:nvPr>
        </p:nvGraphicFramePr>
        <p:xfrm>
          <a:off x="11174599" y="57146"/>
          <a:ext cx="897960" cy="897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2" imgW="2857899" imgH="2857899" progId="MSPhotoEd.3">
                  <p:embed/>
                </p:oleObj>
              </mc:Choice>
              <mc:Fallback>
                <p:oleObj name="Fotografía de Photo Editor" r:id="rId2" imgW="2857899" imgH="2857899" progId="MSPhotoEd.3">
                  <p:embed/>
                  <p:pic>
                    <p:nvPicPr>
                      <p:cNvPr id="5" name="Object 21">
                        <a:extLst>
                          <a:ext uri="{FF2B5EF4-FFF2-40B4-BE49-F238E27FC236}">
                            <a16:creationId xmlns:a16="http://schemas.microsoft.com/office/drawing/2014/main" id="{B0D208CA-A055-DAD4-5448-DFBBAB11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4599" y="57146"/>
                        <a:ext cx="897960" cy="897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186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569003E-FDB0-7B20-BC2C-8DDE5CFC2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5" y="-1"/>
            <a:ext cx="11237118" cy="6826821"/>
          </a:xfrm>
          <a:prstGeom prst="rect">
            <a:avLst/>
          </a:prstGeom>
        </p:spPr>
      </p:pic>
      <p:graphicFrame>
        <p:nvGraphicFramePr>
          <p:cNvPr id="2" name="Object 21">
            <a:extLst>
              <a:ext uri="{FF2B5EF4-FFF2-40B4-BE49-F238E27FC236}">
                <a16:creationId xmlns:a16="http://schemas.microsoft.com/office/drawing/2014/main" id="{FEE8C901-2432-C594-9BCD-6DC628E501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383823"/>
              </p:ext>
            </p:extLst>
          </p:nvPr>
        </p:nvGraphicFramePr>
        <p:xfrm>
          <a:off x="82130" y="5470608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857899" imgH="2857899" progId="MSPhotoEd.3">
                  <p:embed/>
                </p:oleObj>
              </mc:Choice>
              <mc:Fallback>
                <p:oleObj name="Fotografía de Photo Editor" r:id="rId3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30" y="5470608"/>
                        <a:ext cx="1356212" cy="1356212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5948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0CDC3755-6CC3-F9F1-6761-B0BF32CEB6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873091"/>
              </p:ext>
            </p:extLst>
          </p:nvPr>
        </p:nvGraphicFramePr>
        <p:xfrm>
          <a:off x="502372" y="3909122"/>
          <a:ext cx="6347056" cy="2333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4658">
                  <a:extLst>
                    <a:ext uri="{9D8B030D-6E8A-4147-A177-3AD203B41FA5}">
                      <a16:colId xmlns:a16="http://schemas.microsoft.com/office/drawing/2014/main" val="190190914"/>
                    </a:ext>
                  </a:extLst>
                </a:gridCol>
                <a:gridCol w="3086168">
                  <a:extLst>
                    <a:ext uri="{9D8B030D-6E8A-4147-A177-3AD203B41FA5}">
                      <a16:colId xmlns:a16="http://schemas.microsoft.com/office/drawing/2014/main" val="1246425426"/>
                    </a:ext>
                  </a:extLst>
                </a:gridCol>
                <a:gridCol w="2116230">
                  <a:extLst>
                    <a:ext uri="{9D8B030D-6E8A-4147-A177-3AD203B41FA5}">
                      <a16:colId xmlns:a16="http://schemas.microsoft.com/office/drawing/2014/main" val="2362896592"/>
                    </a:ext>
                  </a:extLst>
                </a:gridCol>
              </a:tblGrid>
              <a:tr h="457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Punto de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Muestreo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baseline="30000" dirty="0">
                          <a:effectLst/>
                        </a:rPr>
                        <a:t>239+240</a:t>
                      </a:r>
                      <a:r>
                        <a:rPr lang="en-GB" sz="1600" baseline="0" dirty="0">
                          <a:effectLst/>
                        </a:rPr>
                        <a:t>Pu</a:t>
                      </a:r>
                      <a:r>
                        <a:rPr lang="en-GB" sz="1600" baseline="300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(Bq/m</a:t>
                      </a:r>
                      <a:r>
                        <a:rPr lang="en-GB" sz="1600" baseline="30000" dirty="0">
                          <a:effectLst/>
                        </a:rPr>
                        <a:t>2</a:t>
                      </a:r>
                      <a:r>
                        <a:rPr lang="en-GB" sz="1600" dirty="0">
                          <a:effectLst/>
                        </a:rPr>
                        <a:t>)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 err="1">
                          <a:effectLst/>
                        </a:rPr>
                        <a:t>Numero</a:t>
                      </a:r>
                      <a:r>
                        <a:rPr lang="en-GB" sz="1600" dirty="0">
                          <a:effectLst/>
                        </a:rPr>
                        <a:t> de </a:t>
                      </a:r>
                      <a:r>
                        <a:rPr lang="en-GB" sz="1600" dirty="0" err="1">
                          <a:effectLst/>
                        </a:rPr>
                        <a:t>alicuotas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analizadas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012201"/>
                  </a:ext>
                </a:extLst>
              </a:tr>
              <a:tr h="223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A2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6500 – 65000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>
                          <a:effectLst/>
                        </a:rPr>
                        <a:t>4</a:t>
                      </a:r>
                      <a:endParaRPr lang="es-E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0860386"/>
                  </a:ext>
                </a:extLst>
              </a:tr>
              <a:tr h="223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A3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2000 – 5500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>
                          <a:effectLst/>
                        </a:rPr>
                        <a:t>4</a:t>
                      </a:r>
                      <a:endParaRPr lang="es-E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1631412"/>
                  </a:ext>
                </a:extLst>
              </a:tr>
              <a:tr h="223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A5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800 – 10000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>
                          <a:effectLst/>
                        </a:rPr>
                        <a:t>6</a:t>
                      </a:r>
                      <a:endParaRPr lang="es-E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1481395"/>
                  </a:ext>
                </a:extLst>
              </a:tr>
              <a:tr h="223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A7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>
                          <a:effectLst/>
                        </a:rPr>
                        <a:t>1000 – 7500</a:t>
                      </a:r>
                      <a:endParaRPr lang="es-E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4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7949669"/>
                  </a:ext>
                </a:extLst>
              </a:tr>
              <a:tr h="3312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A10</a:t>
                      </a:r>
                      <a:endParaRPr lang="es-ES" sz="16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100 –0400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4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5505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A12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>
                          <a:effectLst/>
                        </a:rPr>
                        <a:t>50 – 2200</a:t>
                      </a:r>
                      <a:endParaRPr lang="es-E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4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0512783"/>
                  </a:ext>
                </a:extLst>
              </a:tr>
              <a:tr h="223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A15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80 – 300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effectLst/>
                        </a:rPr>
                        <a:t>5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310110"/>
                  </a:ext>
                </a:extLst>
              </a:tr>
            </a:tbl>
          </a:graphicData>
        </a:graphic>
      </p:graphicFrame>
      <p:pic>
        <p:nvPicPr>
          <p:cNvPr id="10" name="Picture 7" descr="Imagen que contiene objeto, estrella&#10;&#10;Descripción generada automáticamente">
            <a:extLst>
              <a:ext uri="{FF2B5EF4-FFF2-40B4-BE49-F238E27FC236}">
                <a16:creationId xmlns:a16="http://schemas.microsoft.com/office/drawing/2014/main" id="{0D57AB58-8209-1C8A-499E-3A7F649B84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970" y="924840"/>
            <a:ext cx="4278012" cy="275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033AA6C-BFC7-4FD3-205A-CB5E1F9B2296}"/>
              </a:ext>
            </a:extLst>
          </p:cNvPr>
          <p:cNvSpPr txBox="1"/>
          <p:nvPr/>
        </p:nvSpPr>
        <p:spPr>
          <a:xfrm>
            <a:off x="942110" y="169544"/>
            <a:ext cx="9208653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PALOMARES:  CONTAMINACION EN FORMA PARTICULADA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859F0E2-8476-BF9F-A244-DB5BF04584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65" y="1485293"/>
            <a:ext cx="2919095" cy="4692650"/>
          </a:xfrm>
          <a:prstGeom prst="rect">
            <a:avLst/>
          </a:prstGeom>
          <a:solidFill>
            <a:srgbClr val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</p:pic>
      <p:graphicFrame>
        <p:nvGraphicFramePr>
          <p:cNvPr id="2" name="Object 21">
            <a:extLst>
              <a:ext uri="{FF2B5EF4-FFF2-40B4-BE49-F238E27FC236}">
                <a16:creationId xmlns:a16="http://schemas.microsoft.com/office/drawing/2014/main" id="{96FDA6DD-2306-CD1D-3643-838C45DF4A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570762"/>
              </p:ext>
            </p:extLst>
          </p:nvPr>
        </p:nvGraphicFramePr>
        <p:xfrm>
          <a:off x="10586845" y="232554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4" imgW="2857899" imgH="2857899" progId="MSPhotoEd.3">
                  <p:embed/>
                </p:oleObj>
              </mc:Choice>
              <mc:Fallback>
                <p:oleObj name="Fotografía de Photo Editor" r:id="rId4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6845" y="232554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1457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7D99106-252F-7486-8B5E-67BC9F100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762635"/>
              </p:ext>
            </p:extLst>
          </p:nvPr>
        </p:nvGraphicFramePr>
        <p:xfrm>
          <a:off x="1246910" y="1573709"/>
          <a:ext cx="5929746" cy="432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3214">
                  <a:extLst>
                    <a:ext uri="{9D8B030D-6E8A-4147-A177-3AD203B41FA5}">
                      <a16:colId xmlns:a16="http://schemas.microsoft.com/office/drawing/2014/main" val="1249968442"/>
                    </a:ext>
                  </a:extLst>
                </a:gridCol>
                <a:gridCol w="2916532">
                  <a:extLst>
                    <a:ext uri="{9D8B030D-6E8A-4147-A177-3AD203B41FA5}">
                      <a16:colId xmlns:a16="http://schemas.microsoft.com/office/drawing/2014/main" val="1666612683"/>
                    </a:ext>
                  </a:extLst>
                </a:gridCol>
              </a:tblGrid>
              <a:tr h="640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 err="1">
                          <a:solidFill>
                            <a:srgbClr val="FF0000"/>
                          </a:solidFill>
                          <a:effectLst/>
                        </a:rPr>
                        <a:t>Tecnicas</a:t>
                      </a:r>
                      <a:endParaRPr lang="es-E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kern="1200" dirty="0" err="1">
                          <a:solidFill>
                            <a:srgbClr val="FF0000"/>
                          </a:solidFill>
                          <a:effectLst/>
                        </a:rPr>
                        <a:t>Objectivo</a:t>
                      </a:r>
                      <a:r>
                        <a:rPr lang="en-GB" sz="1600" b="1" kern="1200" dirty="0">
                          <a:solidFill>
                            <a:srgbClr val="FF0000"/>
                          </a:solidFill>
                          <a:effectLst/>
                        </a:rPr>
                        <a:t> y/o </a:t>
                      </a:r>
                      <a:r>
                        <a:rPr lang="en-GB" sz="1600" b="1" kern="1200" dirty="0" err="1">
                          <a:solidFill>
                            <a:srgbClr val="FF0000"/>
                          </a:solidFill>
                          <a:effectLst/>
                        </a:rPr>
                        <a:t>información</a:t>
                      </a:r>
                      <a:r>
                        <a:rPr lang="en-GB" sz="1600" b="1" kern="12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rgbClr val="FF0000"/>
                          </a:solidFill>
                          <a:effectLst/>
                        </a:rPr>
                        <a:t>obtenida</a:t>
                      </a:r>
                      <a:endParaRPr lang="es-E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164329"/>
                  </a:ext>
                </a:extLst>
              </a:tr>
              <a:tr h="569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 err="1">
                          <a:effectLst/>
                        </a:rPr>
                        <a:t>Division</a:t>
                      </a:r>
                      <a:r>
                        <a:rPr lang="es-ES" sz="1600" b="1" kern="1200" dirty="0">
                          <a:effectLst/>
                        </a:rPr>
                        <a:t> Binaria &amp; </a:t>
                      </a:r>
                      <a:r>
                        <a:rPr lang="es-ES" sz="1600" b="1" kern="1200" dirty="0" err="1">
                          <a:effectLst/>
                        </a:rPr>
                        <a:t>Espectrometria</a:t>
                      </a:r>
                      <a:r>
                        <a:rPr lang="es-ES" sz="1600" b="1" kern="1200" dirty="0">
                          <a:effectLst/>
                        </a:rPr>
                        <a:t> </a:t>
                      </a:r>
                      <a:r>
                        <a:rPr lang="es-ES" sz="1600" b="1" kern="1200" dirty="0">
                          <a:effectLst/>
                          <a:latin typeface="Symbol" panose="05050102010706020507" pitchFamily="18" charset="2"/>
                        </a:rPr>
                        <a:t>g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</a:rPr>
                        <a:t>Aislamiento de partículas de Pu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784818425"/>
                  </a:ext>
                </a:extLst>
              </a:tr>
              <a:tr h="569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 err="1">
                          <a:effectLst/>
                        </a:rPr>
                        <a:t>Autoradiografia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 err="1">
                          <a:effectLst/>
                        </a:rPr>
                        <a:t>Distribucion</a:t>
                      </a:r>
                      <a:r>
                        <a:rPr lang="es-ES" sz="1600" b="1" kern="1200" dirty="0">
                          <a:effectLst/>
                        </a:rPr>
                        <a:t> de material radiactivo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995500914"/>
                  </a:ext>
                </a:extLst>
              </a:tr>
              <a:tr h="858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</a:rPr>
                        <a:t>SEM-EDX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600" b="1" kern="1200" dirty="0" err="1">
                          <a:effectLst/>
                        </a:rPr>
                        <a:t>Tamaño</a:t>
                      </a:r>
                      <a:r>
                        <a:rPr lang="en-GB" sz="1600" b="1" kern="1200" dirty="0">
                          <a:effectLst/>
                        </a:rPr>
                        <a:t> de </a:t>
                      </a:r>
                      <a:r>
                        <a:rPr lang="en-GB" sz="1600" b="1" kern="1200" dirty="0" err="1">
                          <a:effectLst/>
                        </a:rPr>
                        <a:t>partículas</a:t>
                      </a:r>
                      <a:r>
                        <a:rPr lang="en-GB" sz="1600" b="1" kern="1200" dirty="0">
                          <a:effectLst/>
                        </a:rPr>
                        <a:t>, </a:t>
                      </a:r>
                      <a:r>
                        <a:rPr lang="en-GB" sz="1600" b="1" kern="1200" dirty="0" err="1">
                          <a:effectLst/>
                        </a:rPr>
                        <a:t>morfologia</a:t>
                      </a:r>
                      <a:r>
                        <a:rPr lang="en-GB" sz="1600" b="1" kern="1200" dirty="0">
                          <a:effectLst/>
                        </a:rPr>
                        <a:t> de </a:t>
                      </a:r>
                      <a:r>
                        <a:rPr lang="en-GB" sz="1600" b="1" kern="1200" dirty="0" err="1">
                          <a:effectLst/>
                        </a:rPr>
                        <a:t>superficie</a:t>
                      </a:r>
                      <a:r>
                        <a:rPr lang="en-GB" sz="1600" b="1" kern="1200" dirty="0">
                          <a:effectLst/>
                        </a:rPr>
                        <a:t>, </a:t>
                      </a:r>
                      <a:r>
                        <a:rPr lang="en-GB" sz="1600" b="1" kern="1200" dirty="0" err="1">
                          <a:effectLst/>
                        </a:rPr>
                        <a:t>composición</a:t>
                      </a:r>
                      <a:r>
                        <a:rPr lang="en-GB" sz="1600" b="1" kern="1200" dirty="0">
                          <a:effectLst/>
                        </a:rPr>
                        <a:t> elemental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012153276"/>
                  </a:ext>
                </a:extLst>
              </a:tr>
              <a:tr h="8346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</a:rPr>
                        <a:t>Espectrometría </a:t>
                      </a:r>
                      <a:r>
                        <a:rPr lang="es-ES" sz="1600" b="1" kern="1200" dirty="0">
                          <a:effectLst/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es-ES" sz="1600" b="1" kern="1200" dirty="0">
                          <a:effectLst/>
                        </a:rPr>
                        <a:t>, espectrometría de rayos X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</a:rPr>
                        <a:t>Concentración de actividad de radionucleidos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105431465"/>
                  </a:ext>
                </a:extLst>
              </a:tr>
              <a:tr h="569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s-ES" sz="1600" b="1" kern="1200" dirty="0">
                          <a:effectLst/>
                        </a:rPr>
                        <a:t>-XRF, </a:t>
                      </a:r>
                      <a:r>
                        <a:rPr lang="es-ES" sz="1600" b="1" kern="1200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s-ES" sz="1600" b="1" kern="1200" dirty="0">
                          <a:effectLst/>
                        </a:rPr>
                        <a:t>-SRXRF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</a:rPr>
                        <a:t>Distribución elemental (2D)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60337304"/>
                  </a:ext>
                </a:extLst>
              </a:tr>
              <a:tr h="281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  <a:latin typeface="Symbol" panose="05050102010706020507" pitchFamily="18" charset="2"/>
                        </a:rPr>
                        <a:t>m-</a:t>
                      </a:r>
                      <a:r>
                        <a:rPr lang="es-ES" sz="1600" b="1" kern="1200" dirty="0">
                          <a:effectLst/>
                        </a:rPr>
                        <a:t>PIXE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" sz="1600" b="1" kern="1200" dirty="0">
                          <a:effectLst/>
                        </a:rPr>
                        <a:t>Distribución elemental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788600756"/>
                  </a:ext>
                </a:extLst>
              </a:tr>
            </a:tbl>
          </a:graphicData>
        </a:graphic>
      </p:graphicFrame>
      <p:pic>
        <p:nvPicPr>
          <p:cNvPr id="3" name="Picture 8" descr="100UMBSE">
            <a:extLst>
              <a:ext uri="{FF2B5EF4-FFF2-40B4-BE49-F238E27FC236}">
                <a16:creationId xmlns:a16="http://schemas.microsoft.com/office/drawing/2014/main" id="{52B5D332-6278-09BB-EEA7-D065248A1A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090" y="3587944"/>
            <a:ext cx="4064244" cy="304657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20UM">
            <a:extLst>
              <a:ext uri="{FF2B5EF4-FFF2-40B4-BE49-F238E27FC236}">
                <a16:creationId xmlns:a16="http://schemas.microsoft.com/office/drawing/2014/main" id="{96B484B7-AD08-C7C0-D6DF-FF994C21C6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090" y="223484"/>
            <a:ext cx="4064244" cy="304657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1720F04-2516-BAEC-2BD1-F3DEADD7B60B}"/>
              </a:ext>
            </a:extLst>
          </p:cNvPr>
          <p:cNvSpPr txBox="1"/>
          <p:nvPr/>
        </p:nvSpPr>
        <p:spPr>
          <a:xfrm>
            <a:off x="480291" y="125873"/>
            <a:ext cx="6847273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PARTICULAS CALIENTES DE PALOMARES: 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</a:rPr>
              <a:t> TECNICAS NO DESTRUCTIVAS Y  NO CONVENCIONALES</a:t>
            </a:r>
          </a:p>
        </p:txBody>
      </p:sp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0B47A7B5-BD73-E73B-B9D3-AFCA3D503B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171883"/>
              </p:ext>
            </p:extLst>
          </p:nvPr>
        </p:nvGraphicFramePr>
        <p:xfrm>
          <a:off x="0" y="5590806"/>
          <a:ext cx="1043709" cy="1043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4" imgW="2857899" imgH="2857899" progId="MSPhotoEd.3">
                  <p:embed/>
                </p:oleObj>
              </mc:Choice>
              <mc:Fallback>
                <p:oleObj name="Fotografía de Photo Editor" r:id="rId4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90806"/>
                        <a:ext cx="1043709" cy="10437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340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5" descr="std">
            <a:extLst>
              <a:ext uri="{FF2B5EF4-FFF2-40B4-BE49-F238E27FC236}">
                <a16:creationId xmlns:a16="http://schemas.microsoft.com/office/drawing/2014/main" id="{7C2DF6F2-FEE6-AE27-A58F-FC95EEC38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184" y="211457"/>
            <a:ext cx="4552843" cy="298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234A79C8-111F-53F2-3D6C-D9FAD9EED2A4}"/>
              </a:ext>
            </a:extLst>
          </p:cNvPr>
          <p:cNvGrpSpPr/>
          <p:nvPr/>
        </p:nvGrpSpPr>
        <p:grpSpPr>
          <a:xfrm>
            <a:off x="5766820" y="1514065"/>
            <a:ext cx="5897562" cy="4092575"/>
            <a:chOff x="427038" y="1143000"/>
            <a:chExt cx="8088312" cy="5464175"/>
          </a:xfrm>
        </p:grpSpPr>
        <p:grpSp>
          <p:nvGrpSpPr>
            <p:cNvPr id="9" name="Group 22">
              <a:extLst>
                <a:ext uri="{FF2B5EF4-FFF2-40B4-BE49-F238E27FC236}">
                  <a16:creationId xmlns:a16="http://schemas.microsoft.com/office/drawing/2014/main" id="{F0576735-FAEE-3A82-E9C9-BC0D75443B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038" y="1143000"/>
              <a:ext cx="8088312" cy="5464175"/>
              <a:chOff x="267" y="826"/>
              <a:chExt cx="5009" cy="3337"/>
            </a:xfrm>
          </p:grpSpPr>
          <p:grpSp>
            <p:nvGrpSpPr>
              <p:cNvPr id="11" name="Group 21">
                <a:extLst>
                  <a:ext uri="{FF2B5EF4-FFF2-40B4-BE49-F238E27FC236}">
                    <a16:creationId xmlns:a16="http://schemas.microsoft.com/office/drawing/2014/main" id="{CC985FC0-2B8F-582E-6BFB-F154EA3367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7" y="826"/>
                <a:ext cx="5009" cy="3337"/>
                <a:chOff x="234" y="819"/>
                <a:chExt cx="5009" cy="3337"/>
              </a:xfrm>
            </p:grpSpPr>
            <p:pic>
              <p:nvPicPr>
                <p:cNvPr id="13" name="Picture 3" descr="P0000155">
                  <a:extLst>
                    <a:ext uri="{FF2B5EF4-FFF2-40B4-BE49-F238E27FC236}">
                      <a16:creationId xmlns:a16="http://schemas.microsoft.com/office/drawing/2014/main" id="{C7E9279A-91A0-4EB2-DDAA-990EEC256B0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5" y="819"/>
                  <a:ext cx="5008" cy="33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" name="Text Box 5">
                  <a:extLst>
                    <a:ext uri="{FF2B5EF4-FFF2-40B4-BE49-F238E27FC236}">
                      <a16:creationId xmlns:a16="http://schemas.microsoft.com/office/drawing/2014/main" id="{CE82E87B-3910-C9DD-6636-5B2D8713D0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208" y="1332"/>
                  <a:ext cx="1091" cy="32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s-ES_tradnl" altLang="en-US" sz="1400" b="1" u="sng" dirty="0" err="1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quadrupoles</a:t>
                  </a:r>
                  <a:endParaRPr lang="es-ES" altLang="en-US" sz="1400" dirty="0">
                    <a:solidFill>
                      <a:schemeClr val="bg1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" name="Text Box 7">
                  <a:extLst>
                    <a:ext uri="{FF2B5EF4-FFF2-40B4-BE49-F238E27FC236}">
                      <a16:creationId xmlns:a16="http://schemas.microsoft.com/office/drawing/2014/main" id="{130E7155-8602-1EA0-E48B-FFDB438D2DC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" y="1184"/>
                  <a:ext cx="1131" cy="40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s-ES" altLang="en-US" sz="1400" b="1" u="sng" dirty="0" err="1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goni</a:t>
                  </a:r>
                  <a:r>
                    <a:rPr lang="es-ES_tradnl" altLang="en-US" sz="1400" b="1" u="sng" dirty="0" err="1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ometer</a:t>
                  </a:r>
                  <a:r>
                    <a:rPr lang="es-ES" altLang="en-US" sz="1400" b="1" u="sng" dirty="0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 XYZ</a:t>
                  </a:r>
                  <a:endParaRPr lang="es-ES" altLang="en-US" sz="1400" dirty="0">
                    <a:solidFill>
                      <a:schemeClr val="bg1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6" name="Line 8">
                  <a:extLst>
                    <a:ext uri="{FF2B5EF4-FFF2-40B4-BE49-F238E27FC236}">
                      <a16:creationId xmlns:a16="http://schemas.microsoft.com/office/drawing/2014/main" id="{04B16E91-D24B-C851-1D66-ACB34C38B4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03" y="1455"/>
                  <a:ext cx="229" cy="427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" name="Line 9">
                  <a:extLst>
                    <a:ext uri="{FF2B5EF4-FFF2-40B4-BE49-F238E27FC236}">
                      <a16:creationId xmlns:a16="http://schemas.microsoft.com/office/drawing/2014/main" id="{DEBEAAF9-CA3A-4A92-843F-93B461B72D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60" y="2494"/>
                  <a:ext cx="343" cy="509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" name="Line 11">
                  <a:extLst>
                    <a:ext uri="{FF2B5EF4-FFF2-40B4-BE49-F238E27FC236}">
                      <a16:creationId xmlns:a16="http://schemas.microsoft.com/office/drawing/2014/main" id="{1BD8EED5-A31D-C92F-EC4B-1284E3A98B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34" y="1576"/>
                  <a:ext cx="458" cy="132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" name="Line 12">
                  <a:extLst>
                    <a:ext uri="{FF2B5EF4-FFF2-40B4-BE49-F238E27FC236}">
                      <a16:creationId xmlns:a16="http://schemas.microsoft.com/office/drawing/2014/main" id="{228373EF-393D-7D96-C8F3-20254DD807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92" y="1576"/>
                  <a:ext cx="1" cy="122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" name="Line 13">
                  <a:extLst>
                    <a:ext uri="{FF2B5EF4-FFF2-40B4-BE49-F238E27FC236}">
                      <a16:creationId xmlns:a16="http://schemas.microsoft.com/office/drawing/2014/main" id="{777943EE-500C-3E0E-7F21-156DA803E1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462" y="1576"/>
                  <a:ext cx="1030" cy="132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" name="Text Box 14">
                  <a:extLst>
                    <a:ext uri="{FF2B5EF4-FFF2-40B4-BE49-F238E27FC236}">
                      <a16:creationId xmlns:a16="http://schemas.microsoft.com/office/drawing/2014/main" id="{FF32A9A1-0809-205D-02B5-453F4ADAAE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85" y="950"/>
                  <a:ext cx="915" cy="65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s-ES_tradnl" altLang="en-US" sz="1400" b="1" u="sng" dirty="0" err="1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Liquid</a:t>
                  </a:r>
                  <a:r>
                    <a:rPr lang="es-ES_tradnl" altLang="en-US" sz="1400" b="1" u="sng" dirty="0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 </a:t>
                  </a:r>
                  <a:r>
                    <a:rPr lang="es-ES_tradnl" altLang="en-US" sz="1400" b="1" u="sng" dirty="0" err="1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nitrogen</a:t>
                  </a:r>
                  <a:r>
                    <a:rPr lang="es-ES_tradnl" altLang="en-US" sz="1400" b="1" u="sng" dirty="0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 Dewar</a:t>
                  </a:r>
                  <a:endParaRPr lang="es-ES" altLang="en-US" sz="1400" dirty="0">
                    <a:solidFill>
                      <a:schemeClr val="bg1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2" name="Line 15">
                  <a:extLst>
                    <a:ext uri="{FF2B5EF4-FFF2-40B4-BE49-F238E27FC236}">
                      <a16:creationId xmlns:a16="http://schemas.microsoft.com/office/drawing/2014/main" id="{EA8C842B-89BB-105B-112E-548258CACF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19" y="1373"/>
                  <a:ext cx="572" cy="30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2" name="Text Box 19">
                <a:extLst>
                  <a:ext uri="{FF2B5EF4-FFF2-40B4-BE49-F238E27FC236}">
                    <a16:creationId xmlns:a16="http://schemas.microsoft.com/office/drawing/2014/main" id="{CBF5F4B1-EFD4-553C-EDB0-AFAEE08404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" y="2224"/>
                <a:ext cx="730" cy="25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s-ES_tradnl" altLang="en-US" sz="1400" b="1" dirty="0" err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Chamber</a:t>
                </a:r>
                <a:endParaRPr lang="es-ES" altLang="en-US" sz="1400" b="1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0" name="Text Box 18">
              <a:extLst>
                <a:ext uri="{FF2B5EF4-FFF2-40B4-BE49-F238E27FC236}">
                  <a16:creationId xmlns:a16="http://schemas.microsoft.com/office/drawing/2014/main" id="{F1D13DD7-5308-9E29-C8DD-30BD0BEB21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673" y="5921561"/>
              <a:ext cx="7643813" cy="53420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9933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s-ES_tradnl" altLang="en-US" sz="2000" dirty="0">
                  <a:solidFill>
                    <a:srgbClr val="FF9933"/>
                  </a:solidFill>
                  <a:latin typeface="Comic Sans MS" panose="030F0702030302020204" pitchFamily="66" charset="0"/>
                </a:rPr>
                <a:t>Nuclear </a:t>
              </a:r>
              <a:r>
                <a:rPr lang="es-ES_tradnl" altLang="en-US" sz="2000" dirty="0" err="1">
                  <a:solidFill>
                    <a:srgbClr val="FF9933"/>
                  </a:solidFill>
                  <a:latin typeface="Comic Sans MS" panose="030F0702030302020204" pitchFamily="66" charset="0"/>
                </a:rPr>
                <a:t>Microprobe</a:t>
              </a:r>
              <a:r>
                <a:rPr lang="es-ES_tradnl" altLang="en-US" sz="2000" dirty="0">
                  <a:solidFill>
                    <a:srgbClr val="FF9933"/>
                  </a:solidFill>
                  <a:latin typeface="Comic Sans MS" panose="030F0702030302020204" pitchFamily="66" charset="0"/>
                </a:rPr>
                <a:t> (</a:t>
              </a:r>
              <a:r>
                <a:rPr lang="es-ES_tradnl" altLang="en-US" sz="2000" dirty="0" err="1">
                  <a:solidFill>
                    <a:srgbClr val="FF9933"/>
                  </a:solidFill>
                  <a:latin typeface="Comic Sans MS" panose="030F0702030302020204" pitchFamily="66" charset="0"/>
                </a:rPr>
                <a:t>resolution</a:t>
              </a:r>
              <a:r>
                <a:rPr lang="es-ES_tradnl" altLang="en-US" sz="2000" dirty="0">
                  <a:solidFill>
                    <a:srgbClr val="FF9933"/>
                  </a:solidFill>
                  <a:latin typeface="Comic Sans MS" panose="030F0702030302020204" pitchFamily="66" charset="0"/>
                </a:rPr>
                <a:t> 1 </a:t>
              </a:r>
              <a:r>
                <a:rPr lang="el-GR" altLang="en-US" sz="2000" dirty="0">
                  <a:solidFill>
                    <a:srgbClr val="FF9933"/>
                  </a:solidFill>
                  <a:latin typeface="Comic Sans MS" panose="030F0702030302020204" pitchFamily="66" charset="0"/>
                </a:rPr>
                <a:t>μ</a:t>
              </a:r>
              <a:r>
                <a:rPr lang="es-ES_tradnl" altLang="en-US" sz="2000" dirty="0">
                  <a:solidFill>
                    <a:srgbClr val="FF9933"/>
                  </a:solidFill>
                  <a:latin typeface="Comic Sans MS" panose="030F0702030302020204" pitchFamily="66" charset="0"/>
                </a:rPr>
                <a:t>m)</a:t>
              </a:r>
              <a:endParaRPr lang="el-GR" altLang="en-US" sz="2000" dirty="0">
                <a:solidFill>
                  <a:srgbClr val="FF9933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Group 19">
            <a:extLst>
              <a:ext uri="{FF2B5EF4-FFF2-40B4-BE49-F238E27FC236}">
                <a16:creationId xmlns:a16="http://schemas.microsoft.com/office/drawing/2014/main" id="{BB50D140-A464-A15B-592A-09A68728DF0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374" y="3475133"/>
            <a:ext cx="4369963" cy="3030214"/>
            <a:chOff x="5403" y="454"/>
            <a:chExt cx="5333" cy="3698"/>
          </a:xfrm>
        </p:grpSpPr>
        <p:sp>
          <p:nvSpPr>
            <p:cNvPr id="24" name="AutoShape 18">
              <a:extLst>
                <a:ext uri="{FF2B5EF4-FFF2-40B4-BE49-F238E27FC236}">
                  <a16:creationId xmlns:a16="http://schemas.microsoft.com/office/drawing/2014/main" id="{57EF1256-556C-EC6E-34B9-D861B43551C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403" y="468"/>
              <a:ext cx="4813" cy="3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51DBEA9F-7A23-37B6-68A2-40C1B500D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5" y="559"/>
              <a:ext cx="4951" cy="359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26" name="Picture 21">
              <a:extLst>
                <a:ext uri="{FF2B5EF4-FFF2-40B4-BE49-F238E27FC236}">
                  <a16:creationId xmlns:a16="http://schemas.microsoft.com/office/drawing/2014/main" id="{185F11CD-1EC9-63CE-54FE-4DF8D1AB2E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" y="1038"/>
              <a:ext cx="3068" cy="2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22">
              <a:extLst>
                <a:ext uri="{FF2B5EF4-FFF2-40B4-BE49-F238E27FC236}">
                  <a16:creationId xmlns:a16="http://schemas.microsoft.com/office/drawing/2014/main" id="{72D44F1A-F1C6-5F11-1325-60BA4F31B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0" y="2676"/>
              <a:ext cx="806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6">
              <a:extLst>
                <a:ext uri="{FF2B5EF4-FFF2-40B4-BE49-F238E27FC236}">
                  <a16:creationId xmlns:a16="http://schemas.microsoft.com/office/drawing/2014/main" id="{6E3C5DC8-E6C3-FAEC-22E3-05AA9816A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9" y="454"/>
              <a:ext cx="842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31">
              <a:extLst>
                <a:ext uri="{FF2B5EF4-FFF2-40B4-BE49-F238E27FC236}">
                  <a16:creationId xmlns:a16="http://schemas.microsoft.com/office/drawing/2014/main" id="{FED54D02-6DEE-A888-0F12-F9903BF50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1" y="454"/>
              <a:ext cx="721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Rectangle 32">
              <a:extLst>
                <a:ext uri="{FF2B5EF4-FFF2-40B4-BE49-F238E27FC236}">
                  <a16:creationId xmlns:a16="http://schemas.microsoft.com/office/drawing/2014/main" id="{6C27DEAB-D712-09ED-4306-13E6DA606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1" y="558"/>
              <a:ext cx="1834" cy="22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X-ray detector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id="{26BEB79D-84BD-5643-F95F-ACD05D025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3" y="637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6">
              <a:extLst>
                <a:ext uri="{FF2B5EF4-FFF2-40B4-BE49-F238E27FC236}">
                  <a16:creationId xmlns:a16="http://schemas.microsoft.com/office/drawing/2014/main" id="{9DDE3FFA-30F5-2DE4-6C98-091A00DA8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2" y="784"/>
              <a:ext cx="55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(PIXE)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7">
              <a:extLst>
                <a:ext uri="{FF2B5EF4-FFF2-40B4-BE49-F238E27FC236}">
                  <a16:creationId xmlns:a16="http://schemas.microsoft.com/office/drawing/2014/main" id="{6FBDEF0A-C039-F974-5B4A-7DF6295DE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5" y="3354"/>
              <a:ext cx="842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Rectangle 42">
              <a:extLst>
                <a:ext uri="{FF2B5EF4-FFF2-40B4-BE49-F238E27FC236}">
                  <a16:creationId xmlns:a16="http://schemas.microsoft.com/office/drawing/2014/main" id="{1A5E6877-E4F4-6745-7996-536F8D886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4" y="943"/>
              <a:ext cx="79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43">
              <a:extLst>
                <a:ext uri="{FF2B5EF4-FFF2-40B4-BE49-F238E27FC236}">
                  <a16:creationId xmlns:a16="http://schemas.microsoft.com/office/drawing/2014/main" id="{A6A9AF8B-4498-C475-2F77-6FB3FA73E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2" y="1074"/>
              <a:ext cx="1068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M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icroscope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45">
              <a:extLst>
                <a:ext uri="{FF2B5EF4-FFF2-40B4-BE49-F238E27FC236}">
                  <a16:creationId xmlns:a16="http://schemas.microsoft.com/office/drawing/2014/main" id="{9F54C747-B32C-1A87-25AB-D3BE140B2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" y="112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46">
              <a:extLst>
                <a:ext uri="{FF2B5EF4-FFF2-40B4-BE49-F238E27FC236}">
                  <a16:creationId xmlns:a16="http://schemas.microsoft.com/office/drawing/2014/main" id="{01647F09-89A6-53F6-FEAA-F250E493A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4" y="3066"/>
              <a:ext cx="606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Rectangle 48">
              <a:extLst>
                <a:ext uri="{FF2B5EF4-FFF2-40B4-BE49-F238E27FC236}">
                  <a16:creationId xmlns:a16="http://schemas.microsoft.com/office/drawing/2014/main" id="{DC6BBC2A-F7E8-2EB0-7D1B-92D8201A4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" y="3088"/>
              <a:ext cx="776" cy="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Vacuum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meter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49">
              <a:extLst>
                <a:ext uri="{FF2B5EF4-FFF2-40B4-BE49-F238E27FC236}">
                  <a16:creationId xmlns:a16="http://schemas.microsoft.com/office/drawing/2014/main" id="{7919D2DA-FC8E-648E-6B7B-6562F6E60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3" y="324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51">
              <a:extLst>
                <a:ext uri="{FF2B5EF4-FFF2-40B4-BE49-F238E27FC236}">
                  <a16:creationId xmlns:a16="http://schemas.microsoft.com/office/drawing/2014/main" id="{D727ACBE-6311-7AD6-4163-D97088AEA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9" y="2282"/>
              <a:ext cx="82" cy="63"/>
            </a:xfrm>
            <a:custGeom>
              <a:avLst/>
              <a:gdLst>
                <a:gd name="T0" fmla="*/ 64 w 164"/>
                <a:gd name="T1" fmla="*/ 127 h 127"/>
                <a:gd name="T2" fmla="*/ 164 w 164"/>
                <a:gd name="T3" fmla="*/ 1 h 127"/>
                <a:gd name="T4" fmla="*/ 0 w 164"/>
                <a:gd name="T5" fmla="*/ 0 h 127"/>
                <a:gd name="T6" fmla="*/ 64 w 164"/>
                <a:gd name="T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" h="127">
                  <a:moveTo>
                    <a:pt x="64" y="127"/>
                  </a:moveTo>
                  <a:lnTo>
                    <a:pt x="164" y="1"/>
                  </a:lnTo>
                  <a:lnTo>
                    <a:pt x="0" y="0"/>
                  </a:lnTo>
                  <a:lnTo>
                    <a:pt x="64" y="127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41" name="Group 55">
              <a:extLst>
                <a:ext uri="{FF2B5EF4-FFF2-40B4-BE49-F238E27FC236}">
                  <a16:creationId xmlns:a16="http://schemas.microsoft.com/office/drawing/2014/main" id="{3BB37FF4-3512-25E4-A618-173AD8CD68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76" y="3127"/>
              <a:ext cx="457" cy="76"/>
              <a:chOff x="9076" y="3127"/>
              <a:chExt cx="457" cy="76"/>
            </a:xfrm>
          </p:grpSpPr>
          <p:sp>
            <p:nvSpPr>
              <p:cNvPr id="67" name="Freeform 53">
                <a:extLst>
                  <a:ext uri="{FF2B5EF4-FFF2-40B4-BE49-F238E27FC236}">
                    <a16:creationId xmlns:a16="http://schemas.microsoft.com/office/drawing/2014/main" id="{072DE7AA-2029-9965-D7D4-42AB6DE589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6" y="3156"/>
                <a:ext cx="387" cy="47"/>
              </a:xfrm>
              <a:custGeom>
                <a:avLst/>
                <a:gdLst>
                  <a:gd name="T0" fmla="*/ 771 w 773"/>
                  <a:gd name="T1" fmla="*/ 94 h 94"/>
                  <a:gd name="T2" fmla="*/ 773 w 773"/>
                  <a:gd name="T3" fmla="*/ 73 h 94"/>
                  <a:gd name="T4" fmla="*/ 2 w 773"/>
                  <a:gd name="T5" fmla="*/ 0 h 94"/>
                  <a:gd name="T6" fmla="*/ 0 w 773"/>
                  <a:gd name="T7" fmla="*/ 22 h 94"/>
                  <a:gd name="T8" fmla="*/ 771 w 773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3" h="94">
                    <a:moveTo>
                      <a:pt x="771" y="94"/>
                    </a:moveTo>
                    <a:lnTo>
                      <a:pt x="773" y="73"/>
                    </a:lnTo>
                    <a:lnTo>
                      <a:pt x="2" y="0"/>
                    </a:lnTo>
                    <a:lnTo>
                      <a:pt x="0" y="22"/>
                    </a:lnTo>
                    <a:lnTo>
                      <a:pt x="771" y="94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54">
                <a:extLst>
                  <a:ext uri="{FF2B5EF4-FFF2-40B4-BE49-F238E27FC236}">
                    <a16:creationId xmlns:a16="http://schemas.microsoft.com/office/drawing/2014/main" id="{54148441-86D3-9D64-E1A5-DD4F73B3A1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6" y="3127"/>
                <a:ext cx="77" cy="69"/>
              </a:xfrm>
              <a:custGeom>
                <a:avLst/>
                <a:gdLst>
                  <a:gd name="T0" fmla="*/ 154 w 154"/>
                  <a:gd name="T1" fmla="*/ 0 h 140"/>
                  <a:gd name="T2" fmla="*/ 0 w 154"/>
                  <a:gd name="T3" fmla="*/ 54 h 140"/>
                  <a:gd name="T4" fmla="*/ 139 w 154"/>
                  <a:gd name="T5" fmla="*/ 140 h 140"/>
                  <a:gd name="T6" fmla="*/ 154 w 154"/>
                  <a:gd name="T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" h="140">
                    <a:moveTo>
                      <a:pt x="154" y="0"/>
                    </a:moveTo>
                    <a:lnTo>
                      <a:pt x="0" y="54"/>
                    </a:lnTo>
                    <a:lnTo>
                      <a:pt x="139" y="140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2" name="Group 58">
              <a:extLst>
                <a:ext uri="{FF2B5EF4-FFF2-40B4-BE49-F238E27FC236}">
                  <a16:creationId xmlns:a16="http://schemas.microsoft.com/office/drawing/2014/main" id="{3ADC4543-1FCB-2289-AF03-C52A5580B5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40" y="1189"/>
              <a:ext cx="515" cy="244"/>
              <a:chOff x="8840" y="1189"/>
              <a:chExt cx="515" cy="244"/>
            </a:xfrm>
          </p:grpSpPr>
          <p:sp>
            <p:nvSpPr>
              <p:cNvPr id="65" name="Freeform 56">
                <a:extLst>
                  <a:ext uri="{FF2B5EF4-FFF2-40B4-BE49-F238E27FC236}">
                    <a16:creationId xmlns:a16="http://schemas.microsoft.com/office/drawing/2014/main" id="{4C4451D1-6EEF-C5FA-13C7-494956E51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01" y="1189"/>
                <a:ext cx="454" cy="217"/>
              </a:xfrm>
              <a:custGeom>
                <a:avLst/>
                <a:gdLst>
                  <a:gd name="T0" fmla="*/ 907 w 907"/>
                  <a:gd name="T1" fmla="*/ 20 h 433"/>
                  <a:gd name="T2" fmla="*/ 898 w 907"/>
                  <a:gd name="T3" fmla="*/ 0 h 433"/>
                  <a:gd name="T4" fmla="*/ 0 w 907"/>
                  <a:gd name="T5" fmla="*/ 414 h 433"/>
                  <a:gd name="T6" fmla="*/ 9 w 907"/>
                  <a:gd name="T7" fmla="*/ 433 h 433"/>
                  <a:gd name="T8" fmla="*/ 907 w 907"/>
                  <a:gd name="T9" fmla="*/ 2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433">
                    <a:moveTo>
                      <a:pt x="907" y="20"/>
                    </a:moveTo>
                    <a:lnTo>
                      <a:pt x="898" y="0"/>
                    </a:lnTo>
                    <a:lnTo>
                      <a:pt x="0" y="414"/>
                    </a:lnTo>
                    <a:lnTo>
                      <a:pt x="9" y="433"/>
                    </a:lnTo>
                    <a:lnTo>
                      <a:pt x="907" y="2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57">
                <a:extLst>
                  <a:ext uri="{FF2B5EF4-FFF2-40B4-BE49-F238E27FC236}">
                    <a16:creationId xmlns:a16="http://schemas.microsoft.com/office/drawing/2014/main" id="{687A1AA9-AC57-D154-4F64-17BFF5610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0" y="1369"/>
                <a:ext cx="82" cy="64"/>
              </a:xfrm>
              <a:custGeom>
                <a:avLst/>
                <a:gdLst>
                  <a:gd name="T0" fmla="*/ 101 w 165"/>
                  <a:gd name="T1" fmla="*/ 0 h 127"/>
                  <a:gd name="T2" fmla="*/ 0 w 165"/>
                  <a:gd name="T3" fmla="*/ 125 h 127"/>
                  <a:gd name="T4" fmla="*/ 165 w 165"/>
                  <a:gd name="T5" fmla="*/ 127 h 127"/>
                  <a:gd name="T6" fmla="*/ 101 w 165"/>
                  <a:gd name="T7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5" h="127">
                    <a:moveTo>
                      <a:pt x="101" y="0"/>
                    </a:moveTo>
                    <a:lnTo>
                      <a:pt x="0" y="125"/>
                    </a:lnTo>
                    <a:lnTo>
                      <a:pt x="165" y="127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3" name="Group 61">
              <a:extLst>
                <a:ext uri="{FF2B5EF4-FFF2-40B4-BE49-F238E27FC236}">
                  <a16:creationId xmlns:a16="http://schemas.microsoft.com/office/drawing/2014/main" id="{C2F678A4-ED00-73EC-66E3-DD77CC1C01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07" y="888"/>
              <a:ext cx="288" cy="829"/>
              <a:chOff x="7007" y="888"/>
              <a:chExt cx="288" cy="829"/>
            </a:xfrm>
          </p:grpSpPr>
          <p:sp>
            <p:nvSpPr>
              <p:cNvPr id="63" name="Freeform 59">
                <a:extLst>
                  <a:ext uri="{FF2B5EF4-FFF2-40B4-BE49-F238E27FC236}">
                    <a16:creationId xmlns:a16="http://schemas.microsoft.com/office/drawing/2014/main" id="{6F10B1F9-9903-E9CF-9030-A512D27C3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7" y="888"/>
                <a:ext cx="258" cy="766"/>
              </a:xfrm>
              <a:custGeom>
                <a:avLst/>
                <a:gdLst>
                  <a:gd name="T0" fmla="*/ 21 w 518"/>
                  <a:gd name="T1" fmla="*/ 0 h 1532"/>
                  <a:gd name="T2" fmla="*/ 0 w 518"/>
                  <a:gd name="T3" fmla="*/ 6 h 1532"/>
                  <a:gd name="T4" fmla="*/ 497 w 518"/>
                  <a:gd name="T5" fmla="*/ 1532 h 1532"/>
                  <a:gd name="T6" fmla="*/ 518 w 518"/>
                  <a:gd name="T7" fmla="*/ 1526 h 1532"/>
                  <a:gd name="T8" fmla="*/ 21 w 518"/>
                  <a:gd name="T9" fmla="*/ 0 h 1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8" h="1532">
                    <a:moveTo>
                      <a:pt x="21" y="0"/>
                    </a:moveTo>
                    <a:lnTo>
                      <a:pt x="0" y="6"/>
                    </a:lnTo>
                    <a:lnTo>
                      <a:pt x="497" y="1532"/>
                    </a:lnTo>
                    <a:lnTo>
                      <a:pt x="518" y="1526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60">
                <a:extLst>
                  <a:ext uri="{FF2B5EF4-FFF2-40B4-BE49-F238E27FC236}">
                    <a16:creationId xmlns:a16="http://schemas.microsoft.com/office/drawing/2014/main" id="{850E3F1C-11CC-75A5-A19D-958F10A8FB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5" y="1639"/>
                <a:ext cx="70" cy="78"/>
              </a:xfrm>
              <a:custGeom>
                <a:avLst/>
                <a:gdLst>
                  <a:gd name="T0" fmla="*/ 0 w 139"/>
                  <a:gd name="T1" fmla="*/ 44 h 156"/>
                  <a:gd name="T2" fmla="*/ 113 w 139"/>
                  <a:gd name="T3" fmla="*/ 156 h 156"/>
                  <a:gd name="T4" fmla="*/ 139 w 139"/>
                  <a:gd name="T5" fmla="*/ 0 h 156"/>
                  <a:gd name="T6" fmla="*/ 0 w 139"/>
                  <a:gd name="T7" fmla="*/ 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9" h="156">
                    <a:moveTo>
                      <a:pt x="0" y="44"/>
                    </a:moveTo>
                    <a:lnTo>
                      <a:pt x="113" y="156"/>
                    </a:lnTo>
                    <a:lnTo>
                      <a:pt x="139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4" name="Freeform 63">
              <a:extLst>
                <a:ext uri="{FF2B5EF4-FFF2-40B4-BE49-F238E27FC236}">
                  <a16:creationId xmlns:a16="http://schemas.microsoft.com/office/drawing/2014/main" id="{EFC6D919-3CFC-F785-72C0-1C9CDF33E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" y="2769"/>
              <a:ext cx="67" cy="79"/>
            </a:xfrm>
            <a:custGeom>
              <a:avLst/>
              <a:gdLst>
                <a:gd name="T0" fmla="*/ 135 w 135"/>
                <a:gd name="T1" fmla="*/ 102 h 158"/>
                <a:gd name="T2" fmla="*/ 12 w 135"/>
                <a:gd name="T3" fmla="*/ 0 h 158"/>
                <a:gd name="T4" fmla="*/ 0 w 135"/>
                <a:gd name="T5" fmla="*/ 158 h 158"/>
                <a:gd name="T6" fmla="*/ 135 w 135"/>
                <a:gd name="T7" fmla="*/ 10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" h="158">
                  <a:moveTo>
                    <a:pt x="135" y="102"/>
                  </a:moveTo>
                  <a:lnTo>
                    <a:pt x="12" y="0"/>
                  </a:lnTo>
                  <a:lnTo>
                    <a:pt x="0" y="158"/>
                  </a:lnTo>
                  <a:lnTo>
                    <a:pt x="135" y="102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65">
              <a:extLst>
                <a:ext uri="{FF2B5EF4-FFF2-40B4-BE49-F238E27FC236}">
                  <a16:creationId xmlns:a16="http://schemas.microsoft.com/office/drawing/2014/main" id="{AF1ED9A0-CF7E-9820-7F6D-EC3F3C6C4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1" y="2224"/>
              <a:ext cx="315" cy="43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67">
              <a:extLst>
                <a:ext uri="{FF2B5EF4-FFF2-40B4-BE49-F238E27FC236}">
                  <a16:creationId xmlns:a16="http://schemas.microsoft.com/office/drawing/2014/main" id="{F2677DFF-806F-6F12-13D1-151F00FD7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6" y="1639"/>
              <a:ext cx="70" cy="78"/>
            </a:xfrm>
            <a:custGeom>
              <a:avLst/>
              <a:gdLst>
                <a:gd name="T0" fmla="*/ 19 w 140"/>
                <a:gd name="T1" fmla="*/ 0 h 156"/>
                <a:gd name="T2" fmla="*/ 0 w 140"/>
                <a:gd name="T3" fmla="*/ 156 h 156"/>
                <a:gd name="T4" fmla="*/ 140 w 140"/>
                <a:gd name="T5" fmla="*/ 78 h 156"/>
                <a:gd name="T6" fmla="*/ 19 w 140"/>
                <a:gd name="T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" h="156">
                  <a:moveTo>
                    <a:pt x="19" y="0"/>
                  </a:moveTo>
                  <a:lnTo>
                    <a:pt x="0" y="156"/>
                  </a:lnTo>
                  <a:lnTo>
                    <a:pt x="140" y="7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47" name="Group 71">
              <a:extLst>
                <a:ext uri="{FF2B5EF4-FFF2-40B4-BE49-F238E27FC236}">
                  <a16:creationId xmlns:a16="http://schemas.microsoft.com/office/drawing/2014/main" id="{64C4F008-840D-5E1B-10D2-4DC88F2452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34" y="1344"/>
              <a:ext cx="88" cy="872"/>
              <a:chOff x="7734" y="1344"/>
              <a:chExt cx="88" cy="872"/>
            </a:xfrm>
          </p:grpSpPr>
          <p:sp>
            <p:nvSpPr>
              <p:cNvPr id="61" name="Rectangle 69">
                <a:extLst>
                  <a:ext uri="{FF2B5EF4-FFF2-40B4-BE49-F238E27FC236}">
                    <a16:creationId xmlns:a16="http://schemas.microsoft.com/office/drawing/2014/main" id="{51280F35-254F-98C4-94FD-A8B1EFA4A7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9" y="1344"/>
                <a:ext cx="17" cy="789"/>
              </a:xfrm>
              <a:prstGeom prst="rect">
                <a:avLst/>
              </a:prstGeom>
              <a:solidFill>
                <a:srgbClr val="00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70">
                <a:extLst>
                  <a:ext uri="{FF2B5EF4-FFF2-40B4-BE49-F238E27FC236}">
                    <a16:creationId xmlns:a16="http://schemas.microsoft.com/office/drawing/2014/main" id="{DF8AECBE-5B4D-1762-35DA-A59073F10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" y="2131"/>
                <a:ext cx="88" cy="85"/>
              </a:xfrm>
              <a:custGeom>
                <a:avLst/>
                <a:gdLst>
                  <a:gd name="T0" fmla="*/ 0 w 174"/>
                  <a:gd name="T1" fmla="*/ 0 h 169"/>
                  <a:gd name="T2" fmla="*/ 88 w 174"/>
                  <a:gd name="T3" fmla="*/ 169 h 169"/>
                  <a:gd name="T4" fmla="*/ 174 w 174"/>
                  <a:gd name="T5" fmla="*/ 0 h 169"/>
                  <a:gd name="T6" fmla="*/ 0 w 174"/>
                  <a:gd name="T7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169">
                    <a:moveTo>
                      <a:pt x="0" y="0"/>
                    </a:moveTo>
                    <a:lnTo>
                      <a:pt x="88" y="169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8" name="Group 74">
              <a:extLst>
                <a:ext uri="{FF2B5EF4-FFF2-40B4-BE49-F238E27FC236}">
                  <a16:creationId xmlns:a16="http://schemas.microsoft.com/office/drawing/2014/main" id="{F789572B-08D2-50AB-128B-C403FFC2A9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16" y="2103"/>
              <a:ext cx="1509" cy="134"/>
              <a:chOff x="7816" y="2103"/>
              <a:chExt cx="1509" cy="134"/>
            </a:xfrm>
          </p:grpSpPr>
          <p:sp>
            <p:nvSpPr>
              <p:cNvPr id="59" name="Freeform 72">
                <a:extLst>
                  <a:ext uri="{FF2B5EF4-FFF2-40B4-BE49-F238E27FC236}">
                    <a16:creationId xmlns:a16="http://schemas.microsoft.com/office/drawing/2014/main" id="{FC680991-9648-DAF0-F3F7-DEDF31A0B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6" y="2103"/>
                <a:ext cx="1439" cy="104"/>
              </a:xfrm>
              <a:custGeom>
                <a:avLst/>
                <a:gdLst>
                  <a:gd name="T0" fmla="*/ 2877 w 2877"/>
                  <a:gd name="T1" fmla="*/ 22 h 209"/>
                  <a:gd name="T2" fmla="*/ 2875 w 2877"/>
                  <a:gd name="T3" fmla="*/ 0 h 209"/>
                  <a:gd name="T4" fmla="*/ 0 w 2877"/>
                  <a:gd name="T5" fmla="*/ 187 h 209"/>
                  <a:gd name="T6" fmla="*/ 2 w 2877"/>
                  <a:gd name="T7" fmla="*/ 209 h 209"/>
                  <a:gd name="T8" fmla="*/ 2877 w 2877"/>
                  <a:gd name="T9" fmla="*/ 22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7" h="209">
                    <a:moveTo>
                      <a:pt x="2877" y="22"/>
                    </a:moveTo>
                    <a:lnTo>
                      <a:pt x="2875" y="0"/>
                    </a:lnTo>
                    <a:lnTo>
                      <a:pt x="0" y="187"/>
                    </a:lnTo>
                    <a:lnTo>
                      <a:pt x="2" y="209"/>
                    </a:lnTo>
                    <a:lnTo>
                      <a:pt x="2877" y="22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73">
                <a:extLst>
                  <a:ext uri="{FF2B5EF4-FFF2-40B4-BE49-F238E27FC236}">
                    <a16:creationId xmlns:a16="http://schemas.microsoft.com/office/drawing/2014/main" id="{460199A1-0E66-EB3A-DFB7-E55711888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6" y="2167"/>
                <a:ext cx="76" cy="70"/>
              </a:xfrm>
              <a:custGeom>
                <a:avLst/>
                <a:gdLst>
                  <a:gd name="T0" fmla="*/ 142 w 152"/>
                  <a:gd name="T1" fmla="*/ 0 h 140"/>
                  <a:gd name="T2" fmla="*/ 0 w 152"/>
                  <a:gd name="T3" fmla="*/ 78 h 140"/>
                  <a:gd name="T4" fmla="*/ 152 w 152"/>
                  <a:gd name="T5" fmla="*/ 140 h 140"/>
                  <a:gd name="T6" fmla="*/ 142 w 152"/>
                  <a:gd name="T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140">
                    <a:moveTo>
                      <a:pt x="142" y="0"/>
                    </a:moveTo>
                    <a:lnTo>
                      <a:pt x="0" y="78"/>
                    </a:lnTo>
                    <a:lnTo>
                      <a:pt x="152" y="140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9" name="Rectangle 75">
              <a:extLst>
                <a:ext uri="{FF2B5EF4-FFF2-40B4-BE49-F238E27FC236}">
                  <a16:creationId xmlns:a16="http://schemas.microsoft.com/office/drawing/2014/main" id="{5536C99F-6056-5AAA-D719-2E32C7E3F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3" y="2014"/>
              <a:ext cx="92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Rectangle 76">
              <a:extLst>
                <a:ext uri="{FF2B5EF4-FFF2-40B4-BE49-F238E27FC236}">
                  <a16:creationId xmlns:a16="http://schemas.microsoft.com/office/drawing/2014/main" id="{36284381-0FC3-B95B-2475-8872650E8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6" y="1965"/>
              <a:ext cx="723" cy="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Sample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holder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77">
              <a:extLst>
                <a:ext uri="{FF2B5EF4-FFF2-40B4-BE49-F238E27FC236}">
                  <a16:creationId xmlns:a16="http://schemas.microsoft.com/office/drawing/2014/main" id="{AE5EB630-C750-5910-917A-08AF8D033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6" y="597"/>
              <a:ext cx="316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Rectangle 78">
              <a:extLst>
                <a:ext uri="{FF2B5EF4-FFF2-40B4-BE49-F238E27FC236}">
                  <a16:creationId xmlns:a16="http://schemas.microsoft.com/office/drawing/2014/main" id="{269B4B68-5355-A41E-38CC-6ED2BB7CB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0" y="632"/>
              <a:ext cx="511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Beam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79">
              <a:extLst>
                <a:ext uri="{FF2B5EF4-FFF2-40B4-BE49-F238E27FC236}">
                  <a16:creationId xmlns:a16="http://schemas.microsoft.com/office/drawing/2014/main" id="{F955F66C-877B-29B4-3C9E-181D61951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1196"/>
              <a:ext cx="70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81">
              <a:extLst>
                <a:ext uri="{FF2B5EF4-FFF2-40B4-BE49-F238E27FC236}">
                  <a16:creationId xmlns:a16="http://schemas.microsoft.com/office/drawing/2014/main" id="{18E3432B-7E59-46FB-05C8-73DC76FC0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4" y="1231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84">
              <a:extLst>
                <a:ext uri="{FF2B5EF4-FFF2-40B4-BE49-F238E27FC236}">
                  <a16:creationId xmlns:a16="http://schemas.microsoft.com/office/drawing/2014/main" id="{55AB9DA5-77C3-D9DA-6ADA-2346CC621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" y="1962"/>
              <a:ext cx="80" cy="66"/>
            </a:xfrm>
            <a:custGeom>
              <a:avLst/>
              <a:gdLst>
                <a:gd name="T0" fmla="*/ 0 w 161"/>
                <a:gd name="T1" fmla="*/ 131 h 131"/>
                <a:gd name="T2" fmla="*/ 161 w 161"/>
                <a:gd name="T3" fmla="*/ 118 h 131"/>
                <a:gd name="T4" fmla="*/ 54 w 161"/>
                <a:gd name="T5" fmla="*/ 0 h 131"/>
                <a:gd name="T6" fmla="*/ 0 w 161"/>
                <a:gd name="T7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1" h="131">
                  <a:moveTo>
                    <a:pt x="0" y="131"/>
                  </a:moveTo>
                  <a:lnTo>
                    <a:pt x="161" y="118"/>
                  </a:lnTo>
                  <a:lnTo>
                    <a:pt x="54" y="0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86">
              <a:extLst>
                <a:ext uri="{FF2B5EF4-FFF2-40B4-BE49-F238E27FC236}">
                  <a16:creationId xmlns:a16="http://schemas.microsoft.com/office/drawing/2014/main" id="{D1DBAA1A-04BD-6C75-9ABF-8F710F32E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5" y="3421"/>
              <a:ext cx="578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91">
              <a:extLst>
                <a:ext uri="{FF2B5EF4-FFF2-40B4-BE49-F238E27FC236}">
                  <a16:creationId xmlns:a16="http://schemas.microsoft.com/office/drawing/2014/main" id="{0451E360-A89B-E9C7-7C50-381B965BE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" y="2631"/>
              <a:ext cx="72" cy="79"/>
            </a:xfrm>
            <a:custGeom>
              <a:avLst/>
              <a:gdLst>
                <a:gd name="T0" fmla="*/ 118 w 145"/>
                <a:gd name="T1" fmla="*/ 158 h 158"/>
                <a:gd name="T2" fmla="*/ 145 w 145"/>
                <a:gd name="T3" fmla="*/ 0 h 158"/>
                <a:gd name="T4" fmla="*/ 0 w 145"/>
                <a:gd name="T5" fmla="*/ 75 h 158"/>
                <a:gd name="T6" fmla="*/ 118 w 145"/>
                <a:gd name="T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158">
                  <a:moveTo>
                    <a:pt x="118" y="158"/>
                  </a:moveTo>
                  <a:lnTo>
                    <a:pt x="145" y="0"/>
                  </a:lnTo>
                  <a:lnTo>
                    <a:pt x="0" y="75"/>
                  </a:lnTo>
                  <a:lnTo>
                    <a:pt x="118" y="158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93">
              <a:extLst>
                <a:ext uri="{FF2B5EF4-FFF2-40B4-BE49-F238E27FC236}">
                  <a16:creationId xmlns:a16="http://schemas.microsoft.com/office/drawing/2014/main" id="{88D5252A-522A-3645-85FA-DD6ABFE9F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8" y="815"/>
              <a:ext cx="17" cy="21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06EC8D5-2437-9EEF-D670-C764334A1222}"/>
              </a:ext>
            </a:extLst>
          </p:cNvPr>
          <p:cNvSpPr txBox="1"/>
          <p:nvPr/>
        </p:nvSpPr>
        <p:spPr>
          <a:xfrm>
            <a:off x="5589270" y="307818"/>
            <a:ext cx="6252663" cy="830997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</a:rPr>
              <a:t>ACELERADOR  3 MV VAN DER GRAAFF</a:t>
            </a:r>
            <a:endParaRPr lang="es-ES" sz="1400" b="1" dirty="0">
              <a:solidFill>
                <a:srgbClr val="C00000"/>
              </a:solidFill>
            </a:endParaRPr>
          </a:p>
          <a:p>
            <a:pPr algn="ctr"/>
            <a:r>
              <a:rPr lang="es-ES" sz="2400" b="1" dirty="0">
                <a:solidFill>
                  <a:srgbClr val="C00000"/>
                </a:solidFill>
              </a:rPr>
              <a:t>MICRO-PIXE</a:t>
            </a:r>
            <a:endParaRPr lang="en-GB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2" name="Object 21">
            <a:extLst>
              <a:ext uri="{FF2B5EF4-FFF2-40B4-BE49-F238E27FC236}">
                <a16:creationId xmlns:a16="http://schemas.microsoft.com/office/drawing/2014/main" id="{FC5B1631-6845-7654-CDC5-9F77496BBA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595965"/>
              </p:ext>
            </p:extLst>
          </p:nvPr>
        </p:nvGraphicFramePr>
        <p:xfrm>
          <a:off x="10727528" y="5535528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5" imgW="2857899" imgH="2857899" progId="MSPhotoEd.3">
                  <p:embed/>
                </p:oleObj>
              </mc:Choice>
              <mc:Fallback>
                <p:oleObj name="Fotografía de Photo Editor" r:id="rId5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27528" y="5535528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846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319390-A629-15D4-54C8-4121D8915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411" y="1052512"/>
            <a:ext cx="7004385" cy="475297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2D4927B-5B2F-836C-ECAA-952C59742B00}"/>
              </a:ext>
            </a:extLst>
          </p:cNvPr>
          <p:cNvSpPr txBox="1"/>
          <p:nvPr/>
        </p:nvSpPr>
        <p:spPr>
          <a:xfrm>
            <a:off x="2517525" y="323239"/>
            <a:ext cx="7004385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</a:rPr>
              <a:t>PALOMARES: RESULTADOS DE MICRO-PIXE</a:t>
            </a:r>
            <a:endParaRPr lang="en-GB" sz="2400" b="1" dirty="0">
              <a:solidFill>
                <a:srgbClr val="C00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DE9D37-53DD-4129-5E0B-1BC9E06CB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83" y="1428311"/>
            <a:ext cx="5348523" cy="322734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30650669-C4BB-A330-E84E-11FE84F6C4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789498"/>
              </p:ext>
            </p:extLst>
          </p:nvPr>
        </p:nvGraphicFramePr>
        <p:xfrm>
          <a:off x="441359" y="5278970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5" imgW="2857899" imgH="2857899" progId="MSPhotoEd.3">
                  <p:embed/>
                </p:oleObj>
              </mc:Choice>
              <mc:Fallback>
                <p:oleObj name="Fotografía de Photo Editor" r:id="rId5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59" y="5278970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45FEF50-5606-81F6-E052-0FB0E46DFFBC}"/>
              </a:ext>
            </a:extLst>
          </p:cNvPr>
          <p:cNvSpPr txBox="1"/>
          <p:nvPr/>
        </p:nvSpPr>
        <p:spPr>
          <a:xfrm>
            <a:off x="896699" y="4655659"/>
            <a:ext cx="4221018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Espectro PIXE obtenido en un punto de una de las partículas analizadas</a:t>
            </a:r>
          </a:p>
        </p:txBody>
      </p:sp>
    </p:spTree>
    <p:extLst>
      <p:ext uri="{BB962C8B-B14F-4D97-AF65-F5344CB8AC3E}">
        <p14:creationId xmlns:p14="http://schemas.microsoft.com/office/powerpoint/2010/main" val="72018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3">
            <a:extLst>
              <a:ext uri="{FF2B5EF4-FFF2-40B4-BE49-F238E27FC236}">
                <a16:creationId xmlns:a16="http://schemas.microsoft.com/office/drawing/2014/main" id="{75447B29-837C-731F-9277-BCBE3DE6C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945" y="260851"/>
            <a:ext cx="7666181" cy="784830"/>
          </a:xfrm>
          <a:prstGeom prst="rect">
            <a:avLst/>
          </a:prstGeom>
          <a:solidFill>
            <a:srgbClr val="1FA91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800" b="1" dirty="0">
                <a:solidFill>
                  <a:schemeClr val="bg1"/>
                </a:solidFill>
                <a:latin typeface="Arial" panose="020B0604020202020204" pitchFamily="34" charset="0"/>
              </a:rPr>
              <a:t>DETERMINACION DEL COCIENTE MÁSICO </a:t>
            </a:r>
            <a:r>
              <a:rPr lang="es-ES" altLang="es-ES" sz="1800" b="1" baseline="30000" dirty="0">
                <a:solidFill>
                  <a:schemeClr val="bg1"/>
                </a:solidFill>
                <a:latin typeface="Arial" panose="020B0604020202020204" pitchFamily="34" charset="0"/>
              </a:rPr>
              <a:t>240</a:t>
            </a:r>
            <a:r>
              <a:rPr lang="es-ES" altLang="es-ES" sz="1800" b="1" dirty="0">
                <a:solidFill>
                  <a:schemeClr val="bg1"/>
                </a:solidFill>
                <a:latin typeface="Arial" panose="020B0604020202020204" pitchFamily="34" charset="0"/>
              </a:rPr>
              <a:t>Pu/239Pu 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800" b="1" dirty="0">
                <a:solidFill>
                  <a:schemeClr val="bg1"/>
                </a:solidFill>
                <a:latin typeface="Arial" panose="020B0604020202020204" pitchFamily="34" charset="0"/>
              </a:rPr>
              <a:t>MEDIANTE ESPECTROMETRIA DE MASAS CON ACELERADOR</a:t>
            </a:r>
          </a:p>
        </p:txBody>
      </p:sp>
      <p:graphicFrame>
        <p:nvGraphicFramePr>
          <p:cNvPr id="3" name="5 Tabla">
            <a:extLst>
              <a:ext uri="{FF2B5EF4-FFF2-40B4-BE49-F238E27FC236}">
                <a16:creationId xmlns:a16="http://schemas.microsoft.com/office/drawing/2014/main" id="{37037A81-1311-B5BA-80CE-0E6A5B716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379258"/>
              </p:ext>
            </p:extLst>
          </p:nvPr>
        </p:nvGraphicFramePr>
        <p:xfrm>
          <a:off x="582745" y="1370232"/>
          <a:ext cx="3833812" cy="1784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1817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CODIGO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240</a:t>
                      </a:r>
                      <a:r>
                        <a:rPr lang="es-E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Pu/</a:t>
                      </a:r>
                      <a:r>
                        <a:rPr lang="es-ES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239</a:t>
                      </a:r>
                      <a:r>
                        <a:rPr lang="es-E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Pu </a:t>
                      </a:r>
                    </a:p>
                    <a:p>
                      <a:pPr algn="ctr"/>
                      <a:r>
                        <a:rPr lang="es-E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Cociente másico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HP-1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0.064 (4%)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HP-2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0.061 (4%)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HP-3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0.063 (3%)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2" descr="SARA global_2">
            <a:extLst>
              <a:ext uri="{FF2B5EF4-FFF2-40B4-BE49-F238E27FC236}">
                <a16:creationId xmlns:a16="http://schemas.microsoft.com/office/drawing/2014/main" id="{0CF8715D-3189-AAE5-328F-F202F970B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3429000"/>
            <a:ext cx="4610403" cy="316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9C21027-84D3-1BC9-D91C-A5CEBDF3A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462" y="1745218"/>
            <a:ext cx="6694809" cy="465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EFA9EF82-0A3F-67A8-EBBB-A157E79E67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680976"/>
              </p:ext>
            </p:extLst>
          </p:nvPr>
        </p:nvGraphicFramePr>
        <p:xfrm>
          <a:off x="10608617" y="28799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4" imgW="2857899" imgH="2857899" progId="MSPhotoEd.3">
                  <p:embed/>
                </p:oleObj>
              </mc:Choice>
              <mc:Fallback>
                <p:oleObj name="Fotografía de Photo Editor" r:id="rId4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8617" y="28799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8820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5E4104-696E-8B98-8D77-AA2A9EEC8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762" y="180868"/>
            <a:ext cx="5832475" cy="923330"/>
          </a:xfrm>
          <a:prstGeom prst="rect">
            <a:avLst/>
          </a:prstGeom>
          <a:solidFill>
            <a:srgbClr val="1FA91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800" b="1" i="0" u="none" strike="noStrike" kern="0" cap="none" spc="0" normalizeH="0" baseline="0" noProof="0" dirty="0">
                <a:ln>
                  <a:noFill/>
                </a:ln>
                <a:solidFill>
                  <a:srgbClr val="DCE8F4"/>
                </a:solidFill>
                <a:effectLst/>
                <a:uLnTx/>
                <a:uFillTx/>
                <a:latin typeface="Arial" panose="020B0604020202020204" pitchFamily="34" charset="0"/>
              </a:rPr>
              <a:t> ISOTOPOS DE URANIO</a:t>
            </a:r>
            <a:endParaRPr lang="es-ES_tradnl" altLang="es-ES" sz="1800" b="1" kern="0" dirty="0">
              <a:solidFill>
                <a:srgbClr val="DCE8F4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none" strike="noStrike" kern="0" cap="none" spc="0" normalizeH="0" baseline="0" noProof="0" dirty="0">
                <a:ln>
                  <a:noFill/>
                </a:ln>
                <a:solidFill>
                  <a:srgbClr val="DCE8F4"/>
                </a:solidFill>
                <a:effectLst/>
                <a:uLnTx/>
                <a:uFillTx/>
                <a:latin typeface="Arial" panose="020B0604020202020204" pitchFamily="34" charset="0"/>
              </a:rPr>
              <a:t>ESPECTROMETRIA ALFA  Y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none" strike="noStrike" kern="0" cap="none" spc="0" normalizeH="0" baseline="0" noProof="0">
                <a:ln>
                  <a:noFill/>
                </a:ln>
                <a:solidFill>
                  <a:srgbClr val="DCE8F4"/>
                </a:solidFill>
                <a:effectLst/>
                <a:uLnTx/>
                <a:uFillTx/>
                <a:latin typeface="Arial" panose="020B0604020202020204" pitchFamily="34" charset="0"/>
              </a:rPr>
              <a:t>ESPECTROMETRIA DE MASAS ICP</a:t>
            </a:r>
            <a:endParaRPr kumimoji="0" lang="es-ES" altLang="es-ES" sz="1800" b="1" i="0" u="none" strike="noStrike" kern="0" cap="none" spc="0" normalizeH="0" baseline="0" noProof="0" dirty="0">
              <a:ln>
                <a:noFill/>
              </a:ln>
              <a:solidFill>
                <a:srgbClr val="DCE8F4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Object 7">
            <a:extLst>
              <a:ext uri="{FF2B5EF4-FFF2-40B4-BE49-F238E27FC236}">
                <a16:creationId xmlns:a16="http://schemas.microsoft.com/office/drawing/2014/main" id="{E5B51296-2659-A30D-5B8B-D5F89CA44A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950011"/>
              </p:ext>
            </p:extLst>
          </p:nvPr>
        </p:nvGraphicFramePr>
        <p:xfrm>
          <a:off x="838783" y="1682625"/>
          <a:ext cx="3097632" cy="22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370271" imgH="4465930" progId="SigmaPlotGraphicObject.7">
                  <p:embed/>
                </p:oleObj>
              </mc:Choice>
              <mc:Fallback>
                <p:oleObj r:id="rId2" imgW="5370271" imgH="4465930" progId="SigmaPlotGraphicObject.7">
                  <p:embed/>
                  <p:pic>
                    <p:nvPicPr>
                      <p:cNvPr id="3" name="Object 7">
                        <a:extLst>
                          <a:ext uri="{FF2B5EF4-FFF2-40B4-BE49-F238E27FC236}">
                            <a16:creationId xmlns:a16="http://schemas.microsoft.com/office/drawing/2014/main" id="{E5B51296-2659-A30D-5B8B-D5F89CA44A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783" y="1682625"/>
                        <a:ext cx="3097632" cy="22958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9">
            <a:extLst>
              <a:ext uri="{FF2B5EF4-FFF2-40B4-BE49-F238E27FC236}">
                <a16:creationId xmlns:a16="http://schemas.microsoft.com/office/drawing/2014/main" id="{0FB031A3-322A-DED2-E4C7-9886E925E2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397440"/>
              </p:ext>
            </p:extLst>
          </p:nvPr>
        </p:nvGraphicFramePr>
        <p:xfrm>
          <a:off x="838783" y="4212000"/>
          <a:ext cx="3097632" cy="231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440680" imgH="4219042" progId="SigmaPlotGraphicObject.7">
                  <p:embed/>
                </p:oleObj>
              </mc:Choice>
              <mc:Fallback>
                <p:oleObj r:id="rId4" imgW="5440680" imgH="4219042" progId="SigmaPlotGraphicObject.7">
                  <p:embed/>
                  <p:pic>
                    <p:nvPicPr>
                      <p:cNvPr id="4" name="Object 9">
                        <a:extLst>
                          <a:ext uri="{FF2B5EF4-FFF2-40B4-BE49-F238E27FC236}">
                            <a16:creationId xmlns:a16="http://schemas.microsoft.com/office/drawing/2014/main" id="{0FB031A3-322A-DED2-E4C7-9886E925E2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783" y="4212000"/>
                        <a:ext cx="3097632" cy="23148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1547356-3F1E-0D8D-3415-B16E03668B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500" y="1401840"/>
            <a:ext cx="6327543" cy="382008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D58E3DD-DC47-C520-D19B-12D7357F2F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3681" y="5364428"/>
            <a:ext cx="7523811" cy="142496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100EC77D-5310-E847-5E30-868FCB60C9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147616"/>
              </p:ext>
            </p:extLst>
          </p:nvPr>
        </p:nvGraphicFramePr>
        <p:xfrm>
          <a:off x="10661280" y="-25623"/>
          <a:ext cx="1356212" cy="13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8" imgW="2857899" imgH="2857899" progId="MSPhotoEd.3">
                  <p:embed/>
                </p:oleObj>
              </mc:Choice>
              <mc:Fallback>
                <p:oleObj name="Fotografía de Photo Editor" r:id="rId8" imgW="2857899" imgH="2857899" progId="MSPhotoEd.3">
                  <p:embed/>
                  <p:pic>
                    <p:nvPicPr>
                      <p:cNvPr id="4" name="Object 21">
                        <a:extLst>
                          <a:ext uri="{FF2B5EF4-FFF2-40B4-BE49-F238E27FC236}">
                            <a16:creationId xmlns:a16="http://schemas.microsoft.com/office/drawing/2014/main" id="{023E53F2-7069-A743-CB25-A47655DF0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1280" y="-25623"/>
                        <a:ext cx="1356212" cy="13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8429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49CDE7C-6DAF-009C-BDF5-9AAE3F53C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46" y="669430"/>
            <a:ext cx="4444678" cy="238664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E872AA-8ED4-52CD-E21C-F349B13D2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96" y="3076549"/>
            <a:ext cx="4467828" cy="324353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E1B0C34-FDE5-0B1F-AA20-E1A9BD321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96" y="6320081"/>
            <a:ext cx="4655388" cy="4486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155C053-87B0-2141-F75F-61B9D1D5F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9684" y="1008926"/>
            <a:ext cx="6936151" cy="194116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49FB06D-8436-A489-0DBB-0CDB7B845E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9684" y="3076549"/>
            <a:ext cx="3171463" cy="3686355"/>
          </a:xfrm>
          <a:prstGeom prst="rect">
            <a:avLst/>
          </a:prstGeom>
        </p:spPr>
      </p:pic>
      <p:graphicFrame>
        <p:nvGraphicFramePr>
          <p:cNvPr id="12" name="Object 21">
            <a:extLst>
              <a:ext uri="{FF2B5EF4-FFF2-40B4-BE49-F238E27FC236}">
                <a16:creationId xmlns:a16="http://schemas.microsoft.com/office/drawing/2014/main" id="{217091E4-F28E-8E3F-57E6-A9F82CF1FD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799170"/>
              </p:ext>
            </p:extLst>
          </p:nvPr>
        </p:nvGraphicFramePr>
        <p:xfrm>
          <a:off x="9937889" y="5171212"/>
          <a:ext cx="1481886" cy="148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7" imgW="2857899" imgH="2857899" progId="MSPhotoEd.3">
                  <p:embed/>
                </p:oleObj>
              </mc:Choice>
              <mc:Fallback>
                <p:oleObj name="Fotografía de Photo Editor" r:id="rId7" imgW="2857899" imgH="2857899" progId="MSPhotoEd.3">
                  <p:embed/>
                  <p:pic>
                    <p:nvPicPr>
                      <p:cNvPr id="3" name="Object 21">
                        <a:extLst>
                          <a:ext uri="{FF2B5EF4-FFF2-40B4-BE49-F238E27FC236}">
                            <a16:creationId xmlns:a16="http://schemas.microsoft.com/office/drawing/2014/main" id="{C886A095-8C26-44A2-24EF-1B99AF76F7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889" y="5171212"/>
                        <a:ext cx="1481886" cy="14818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2D274B97-A5B8-863D-E936-702D68C2BBA4}"/>
              </a:ext>
            </a:extLst>
          </p:cNvPr>
          <p:cNvSpPr txBox="1"/>
          <p:nvPr/>
        </p:nvSpPr>
        <p:spPr>
          <a:xfrm>
            <a:off x="5797910" y="204902"/>
            <a:ext cx="5621865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</a:rPr>
              <a:t>  ACCIDENTE DE THULE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69A4BD-B522-6BC4-7A89-3087136FD3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8707" y="3523129"/>
            <a:ext cx="3726775" cy="139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5208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765</Words>
  <Application>Microsoft Office PowerPoint</Application>
  <PresentationFormat>Panorámica</PresentationFormat>
  <Paragraphs>168</Paragraphs>
  <Slides>19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30" baseType="lpstr">
      <vt:lpstr>Aptos</vt:lpstr>
      <vt:lpstr>Arial</vt:lpstr>
      <vt:lpstr>Avenir Next LT Pro</vt:lpstr>
      <vt:lpstr>Calibri</vt:lpstr>
      <vt:lpstr>Comic Sans MS</vt:lpstr>
      <vt:lpstr>Posterama</vt:lpstr>
      <vt:lpstr>Symbol</vt:lpstr>
      <vt:lpstr>Times New Roman</vt:lpstr>
      <vt:lpstr>SineVTI</vt:lpstr>
      <vt:lpstr>Fotografía de Photo Editor</vt:lpstr>
      <vt:lpstr>SigmaPlotGraphicObject.7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RAFAEL GARCIA-TENORIO GARCIA BALMASEDA</dc:creator>
  <cp:lastModifiedBy>RAFAEL GARCIA-TENORIO GARCIA BALMASEDA</cp:lastModifiedBy>
  <cp:revision>71</cp:revision>
  <cp:lastPrinted>2026-03-24T09:20:58Z</cp:lastPrinted>
  <dcterms:created xsi:type="dcterms:W3CDTF">2022-08-04T08:24:19Z</dcterms:created>
  <dcterms:modified xsi:type="dcterms:W3CDTF">2026-07-18T16:45:21Z</dcterms:modified>
</cp:coreProperties>
</file>